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4"/>
  </p:notesMasterIdLst>
  <p:sldIdLst>
    <p:sldId id="256" r:id="rId2"/>
    <p:sldId id="339" r:id="rId3"/>
    <p:sldId id="355" r:id="rId4"/>
    <p:sldId id="356" r:id="rId5"/>
    <p:sldId id="257" r:id="rId6"/>
    <p:sldId id="258" r:id="rId7"/>
    <p:sldId id="259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340" r:id="rId36"/>
    <p:sldId id="341" r:id="rId37"/>
    <p:sldId id="342" r:id="rId38"/>
    <p:sldId id="357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00"/>
  </p:normalViewPr>
  <p:slideViewPr>
    <p:cSldViewPr snapToGrid="0">
      <p:cViewPr varScale="1">
        <p:scale>
          <a:sx n="61" d="100"/>
          <a:sy n="61" d="100"/>
        </p:scale>
        <p:origin x="17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hyperlink" Target="https://en.wikipedia.org/wiki/Rock%E2%80%93paper%E2%80%93scissor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ecurifera.com/blog/2015/09/09/mmactf-2015-rock-paper-scissors-rp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urifera.com/blog/2015/09/09/mmactf-2015-rock-paper-scissors-rps/" TargetMode="External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efis.wisc.edu/index.cfm/page/AefisCourseSection.home?courseSectionid=645837" TargetMode="External"/><Relationship Id="rId2" Type="http://schemas.openxmlformats.org/officeDocument/2006/relationships/hyperlink" Target="https://aefis.wisc.edu/index.cfm/page/AefisCourseSection.home?courseSectionid=645838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efis.wisc.edu/index.cfm/page/AefisCourseSection.home?courseSectionid=661618" TargetMode="External"/><Relationship Id="rId4" Type="http://schemas.openxmlformats.org/officeDocument/2006/relationships/hyperlink" Target="https://aefis.wisc.edu/index.cfm/page/AefisCourseSection.home?courseSectionid=661619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ilbert.com/strip/2001-10-25" TargetMode="External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Randomness"/>
          <p:cNvSpPr txBox="1">
            <a:spLocks noGrp="1"/>
          </p:cNvSpPr>
          <p:nvPr>
            <p:ph type="ctrTitle"/>
          </p:nvPr>
        </p:nvSpPr>
        <p:spPr>
          <a:xfrm>
            <a:off x="210740" y="1892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/>
              <a:t>[220] </a:t>
            </a:r>
            <a:r>
              <a:rPr dirty="0"/>
              <a:t>Randomness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549900"/>
            <a:ext cx="10464800" cy="11303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spcBef>
                <a:spcPct val="0"/>
              </a:spcBef>
            </a:pPr>
            <a:r>
              <a:rPr lang="en-US" altLang="en-US" dirty="0"/>
              <a:t>Meena </a:t>
            </a:r>
            <a:r>
              <a:rPr lang="en-US" altLang="en-US" dirty="0" err="1"/>
              <a:t>Syamkumar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Mike Doescher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New Function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New Functions Today</a:t>
            </a:r>
          </a:p>
        </p:txBody>
      </p:sp>
      <p:sp>
        <p:nvSpPr>
          <p:cNvPr id="214" name="numpy.random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numpy.random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powerful collection of functions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C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hoice</a:t>
            </a:r>
            <a:endParaRPr lang="en-US" b="1" dirty="0">
              <a:latin typeface="Courier"/>
              <a:ea typeface="Courier"/>
              <a:cs typeface="Courier"/>
              <a:sym typeface="Courier"/>
            </a:endParaRPr>
          </a:p>
          <a:p>
            <a:pPr marL="190500" indent="0">
              <a:spcBef>
                <a:spcPts val="0"/>
              </a:spcBef>
              <a:buNone/>
              <a:defRPr sz="2600"/>
            </a:pPr>
            <a:endParaRPr lang="en-US" b="1" dirty="0">
              <a:latin typeface="Courier"/>
              <a:ea typeface="Courier"/>
              <a:cs typeface="Courier"/>
              <a:sym typeface="Courier"/>
            </a:endParaRPr>
          </a:p>
          <a:p>
            <a:pPr marL="190500" indent="0">
              <a:spcBef>
                <a:spcPts val="0"/>
              </a:spcBef>
              <a:buNone/>
              <a:defRPr sz="2600"/>
            </a:pPr>
            <a:r>
              <a:rPr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Series.plot.hist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similar to bar plot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visualize spread of</a:t>
            </a:r>
            <a:br>
              <a:rPr dirty="0"/>
            </a:br>
            <a:r>
              <a:rPr dirty="0"/>
              <a:t>random results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6855868" y="1546810"/>
            <a:ext cx="5745609" cy="5395968"/>
            <a:chOff x="0" y="0"/>
            <a:chExt cx="5745608" cy="5395967"/>
          </a:xfrm>
        </p:grpSpPr>
        <p:grpSp>
          <p:nvGrpSpPr>
            <p:cNvPr id="219" name="Group"/>
            <p:cNvGrpSpPr/>
            <p:nvPr/>
          </p:nvGrpSpPr>
          <p:grpSpPr>
            <a:xfrm>
              <a:off x="0" y="0"/>
              <a:ext cx="5745609" cy="5395968"/>
              <a:chOff x="0" y="0"/>
              <a:chExt cx="5745608" cy="5395967"/>
            </a:xfrm>
          </p:grpSpPr>
          <p:grpSp>
            <p:nvGrpSpPr>
              <p:cNvPr id="217" name="Group"/>
              <p:cNvGrpSpPr/>
              <p:nvPr/>
            </p:nvGrpSpPr>
            <p:grpSpPr>
              <a:xfrm>
                <a:off x="0" y="0"/>
                <a:ext cx="5745609" cy="5395968"/>
                <a:chOff x="0" y="0"/>
                <a:chExt cx="5745608" cy="5395967"/>
              </a:xfrm>
            </p:grpSpPr>
            <p:pic>
              <p:nvPicPr>
                <p:cNvPr id="215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rcRect b="35211"/>
                <a:stretch>
                  <a:fillRect/>
                </a:stretch>
              </p:blipFill>
              <p:spPr>
                <a:xfrm>
                  <a:off x="3732" y="0"/>
                  <a:ext cx="5738009" cy="29789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6" name="Image" descr="Image"/>
                <p:cNvPicPr>
                  <a:picLocks noChangeAspect="1"/>
                </p:cNvPicPr>
                <p:nvPr/>
              </p:nvPicPr>
              <p:blipFill>
                <a:blip r:embed="rId3"/>
                <a:srcRect b="54143"/>
                <a:stretch>
                  <a:fillRect/>
                </a:stretch>
              </p:blipFill>
              <p:spPr>
                <a:xfrm>
                  <a:off x="0" y="3740549"/>
                  <a:ext cx="5745609" cy="1655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18" name="Rectangle"/>
              <p:cNvSpPr/>
              <p:nvPr/>
            </p:nvSpPr>
            <p:spPr>
              <a:xfrm>
                <a:off x="12106" y="10495"/>
                <a:ext cx="5721396" cy="537497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220" name="powerful collection of functions"/>
            <p:cNvSpPr txBox="1"/>
            <p:nvPr/>
          </p:nvSpPr>
          <p:spPr>
            <a:xfrm>
              <a:off x="284232" y="3105034"/>
              <a:ext cx="5117656" cy="540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i="1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powerful collection of functions</a:t>
              </a:r>
            </a:p>
          </p:txBody>
        </p:sp>
      </p:grpSp>
      <p:sp>
        <p:nvSpPr>
          <p:cNvPr id="222" name="Rounded Rectangle"/>
          <p:cNvSpPr/>
          <p:nvPr/>
        </p:nvSpPr>
        <p:spPr>
          <a:xfrm>
            <a:off x="1667172" y="2514600"/>
            <a:ext cx="1224857" cy="497583"/>
          </a:xfrm>
          <a:prstGeom prst="roundRect">
            <a:avLst>
              <a:gd name="adj" fmla="val 38285"/>
            </a:avLst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2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result = choice(</a:t>
            </a:r>
            <a:r>
              <a:rPr lang="en-US" dirty="0"/>
              <a:t>[&lt;choice1, choice2, …]</a:t>
            </a:r>
            <a:r>
              <a:rPr dirty="0"/>
              <a:t>)</a:t>
            </a:r>
          </a:p>
        </p:txBody>
      </p:sp>
      <p:sp>
        <p:nvSpPr>
          <p:cNvPr id="228" name="Connection Line"/>
          <p:cNvSpPr/>
          <p:nvPr/>
        </p:nvSpPr>
        <p:spPr>
          <a:xfrm>
            <a:off x="5017927" y="3173355"/>
            <a:ext cx="987271" cy="7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1" h="21600" extrusionOk="0">
                <a:moveTo>
                  <a:pt x="20761" y="21600"/>
                </a:moveTo>
                <a:cubicBezTo>
                  <a:pt x="6054" y="18314"/>
                  <a:pt x="-839" y="11114"/>
                  <a:pt x="81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7" name="list of things to…"/>
          <p:cNvSpPr txBox="1"/>
          <p:nvPr/>
        </p:nvSpPr>
        <p:spPr>
          <a:xfrm>
            <a:off x="5481339" y="3683000"/>
            <a:ext cx="35915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 of things to</a:t>
            </a:r>
          </a:p>
          <a:p>
            <a:r>
              <a:t>randomly choose from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31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</p:txBody>
      </p:sp>
      <p:sp>
        <p:nvSpPr>
          <p:cNvPr id="237" name="Connection Line"/>
          <p:cNvSpPr/>
          <p:nvPr/>
        </p:nvSpPr>
        <p:spPr>
          <a:xfrm>
            <a:off x="6287927" y="3173355"/>
            <a:ext cx="987271" cy="7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1" h="21600" extrusionOk="0">
                <a:moveTo>
                  <a:pt x="20761" y="21600"/>
                </a:moveTo>
                <a:cubicBezTo>
                  <a:pt x="6054" y="18314"/>
                  <a:pt x="-839" y="11114"/>
                  <a:pt x="81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33" name="list of things to…"/>
          <p:cNvSpPr txBox="1"/>
          <p:nvPr/>
        </p:nvSpPr>
        <p:spPr>
          <a:xfrm>
            <a:off x="6751339" y="3683000"/>
            <a:ext cx="35915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 of things to</a:t>
            </a:r>
          </a:p>
          <a:p>
            <a:r>
              <a:t>randomly choose from</a:t>
            </a:r>
          </a:p>
        </p:txBody>
      </p:sp>
      <p:sp>
        <p:nvSpPr>
          <p:cNvPr id="234" name="Text"/>
          <p:cNvSpPr txBox="1"/>
          <p:nvPr/>
        </p:nvSpPr>
        <p:spPr>
          <a:xfrm>
            <a:off x="4288494" y="928322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2"/>
              </a:defRPr>
            </a:lvl1pPr>
          </a:lstStyle>
          <a:p>
            <a:r>
              <a:rPr>
                <a:hlinkClick r:id="rId2"/>
              </a:rPr>
              <a:t> 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4400550"/>
            <a:ext cx="5486400" cy="47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https://www.securifera.com/blog/2015/09/09/mmactf-2015-rock-paper-scissors-rps/"/>
          <p:cNvSpPr txBox="1"/>
          <p:nvPr/>
        </p:nvSpPr>
        <p:spPr>
          <a:xfrm>
            <a:off x="766936" y="9156700"/>
            <a:ext cx="52225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https://www.securifera.com/blog/2015/09/09/mmactf-2015-rock-paper-scissors-rps/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40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</p:txBody>
      </p:sp>
      <p:sp>
        <p:nvSpPr>
          <p:cNvPr id="241" name="scissors"/>
          <p:cNvSpPr/>
          <p:nvPr/>
        </p:nvSpPr>
        <p:spPr>
          <a:xfrm>
            <a:off x="7683500" y="4914900"/>
            <a:ext cx="4431854" cy="27852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scissors</a:t>
            </a:r>
          </a:p>
        </p:txBody>
      </p:sp>
      <p:sp>
        <p:nvSpPr>
          <p:cNvPr id="242" name="Output:"/>
          <p:cNvSpPr txBox="1"/>
          <p:nvPr/>
        </p:nvSpPr>
        <p:spPr>
          <a:xfrm>
            <a:off x="7645400" y="4368799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4400550"/>
            <a:ext cx="5486400" cy="47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https://www.securifera.com/blog/2015/09/09/mmactf-2015-rock-paper-scissors-rps/"/>
          <p:cNvSpPr txBox="1"/>
          <p:nvPr/>
        </p:nvSpPr>
        <p:spPr>
          <a:xfrm>
            <a:off x="766936" y="9156700"/>
            <a:ext cx="52225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https://www.securifera.com/blog/2015/09/09/mmactf-2015-rock-paper-scissors-rps/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47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</p:txBody>
      </p:sp>
      <p:sp>
        <p:nvSpPr>
          <p:cNvPr id="248" name="scissors…"/>
          <p:cNvSpPr/>
          <p:nvPr/>
        </p:nvSpPr>
        <p:spPr>
          <a:xfrm>
            <a:off x="7683500" y="4914900"/>
            <a:ext cx="4431854" cy="27852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t>scissors</a:t>
            </a:r>
          </a:p>
          <a:p>
            <a: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t>rock</a:t>
            </a:r>
          </a:p>
        </p:txBody>
      </p:sp>
      <p:sp>
        <p:nvSpPr>
          <p:cNvPr id="249" name="Output:"/>
          <p:cNvSpPr txBox="1"/>
          <p:nvPr/>
        </p:nvSpPr>
        <p:spPr>
          <a:xfrm>
            <a:off x="7645400" y="4368799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252" name="Connection Line"/>
          <p:cNvSpPr/>
          <p:nvPr/>
        </p:nvSpPr>
        <p:spPr>
          <a:xfrm>
            <a:off x="6171587" y="5546506"/>
            <a:ext cx="1259583" cy="83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26" extrusionOk="0">
                <a:moveTo>
                  <a:pt x="0" y="21026"/>
                </a:moveTo>
                <a:cubicBezTo>
                  <a:pt x="2409" y="6422"/>
                  <a:pt x="9609" y="-574"/>
                  <a:pt x="21600" y="37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51" name="each time choice is…"/>
          <p:cNvSpPr txBox="1"/>
          <p:nvPr/>
        </p:nvSpPr>
        <p:spPr>
          <a:xfrm>
            <a:off x="3312467" y="6400799"/>
            <a:ext cx="381446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each time choice is</a:t>
            </a:r>
          </a:p>
          <a:p>
            <a:pPr>
              <a:defRPr b="0"/>
            </a:pPr>
            <a:r>
              <a:t>called, a value is randomly</a:t>
            </a:r>
          </a:p>
          <a:p>
            <a:pPr>
              <a:defRPr b="0"/>
            </a:pPr>
            <a:r>
              <a:t>selected (will vary run to run)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5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</a:t>
            </a:r>
          </a:p>
        </p:txBody>
      </p:sp>
      <p:sp>
        <p:nvSpPr>
          <p:cNvPr id="256" name="for simulation, we'll often want…"/>
          <p:cNvSpPr txBox="1"/>
          <p:nvPr/>
        </p:nvSpPr>
        <p:spPr>
          <a:xfrm>
            <a:off x="3859733" y="4610100"/>
            <a:ext cx="52853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for simulation, we'll often want</a:t>
            </a:r>
          </a:p>
          <a:p>
            <a:r>
              <a:t>to compute many random results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59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</a:t>
            </a:r>
          </a:p>
        </p:txBody>
      </p:sp>
      <p:sp>
        <p:nvSpPr>
          <p:cNvPr id="260" name="Arrow"/>
          <p:cNvSpPr/>
          <p:nvPr/>
        </p:nvSpPr>
        <p:spPr>
          <a:xfrm rot="5400000">
            <a:off x="1308100" y="2971800"/>
            <a:ext cx="902345" cy="90234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array(['rock', 'scissors', 'paper', 'rock', 'paper'], dtype='&lt;U8')"/>
          <p:cNvSpPr txBox="1"/>
          <p:nvPr/>
        </p:nvSpPr>
        <p:spPr>
          <a:xfrm>
            <a:off x="993992" y="4038599"/>
            <a:ext cx="1134800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array(['</a:t>
            </a:r>
            <a:r>
              <a:rPr b="1"/>
              <a:t>rock</a:t>
            </a:r>
            <a:r>
              <a:t>', '</a:t>
            </a:r>
            <a:r>
              <a:rPr b="1"/>
              <a:t>scissors</a:t>
            </a:r>
            <a:r>
              <a:t>', '</a:t>
            </a:r>
            <a:r>
              <a:rPr b="1"/>
              <a:t>paper</a:t>
            </a:r>
            <a:r>
              <a:t>', '</a:t>
            </a:r>
            <a:r>
              <a:rPr b="1"/>
              <a:t>rock</a:t>
            </a:r>
            <a:r>
              <a:t>', '</a:t>
            </a:r>
            <a:r>
              <a:rPr b="1"/>
              <a:t>paper</a:t>
            </a:r>
            <a:r>
              <a:t>'], dtype='&lt;U8')</a:t>
            </a:r>
          </a:p>
        </p:txBody>
      </p:sp>
      <p:sp>
        <p:nvSpPr>
          <p:cNvPr id="262" name="Rounded Rectangle"/>
          <p:cNvSpPr/>
          <p:nvPr/>
        </p:nvSpPr>
        <p:spPr>
          <a:xfrm>
            <a:off x="2210445" y="4181742"/>
            <a:ext cx="7758559" cy="571550"/>
          </a:xfrm>
          <a:prstGeom prst="roundRect">
            <a:avLst>
              <a:gd name="adj" fmla="val 33330"/>
            </a:avLst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it's list-like"/>
          <p:cNvSpPr txBox="1"/>
          <p:nvPr/>
        </p:nvSpPr>
        <p:spPr>
          <a:xfrm>
            <a:off x="5193878" y="5222354"/>
            <a:ext cx="14094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it's list-like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andom values and Pand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values and Pandas</a:t>
            </a:r>
          </a:p>
        </p:txBody>
      </p:sp>
      <p:sp>
        <p:nvSpPr>
          <p:cNvPr id="266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2358828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random Series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Series</a:t>
            </a:r>
            <a:r>
              <a:rPr dirty="0"/>
              <a:t>(choice(["rock",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))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4559300"/>
            <a:ext cx="2755900" cy="236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andom values and Pand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values and Pandas</a:t>
            </a:r>
          </a:p>
        </p:txBody>
      </p:sp>
      <p:sp>
        <p:nvSpPr>
          <p:cNvPr id="270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2864397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random Series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DataFrame</a:t>
            </a:r>
            <a:r>
              <a:rPr dirty="0"/>
              <a:t>(choice(["rock", "paper", "scissors"],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        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size=(5,2)</a:t>
            </a:r>
            <a:r>
              <a:rPr dirty="0"/>
              <a:t>))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5695950"/>
            <a:ext cx="3022600" cy="35179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Line"/>
          <p:cNvSpPr/>
          <p:nvPr/>
        </p:nvSpPr>
        <p:spPr>
          <a:xfrm>
            <a:off x="6350641" y="3987800"/>
            <a:ext cx="30351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3" name="Line"/>
          <p:cNvSpPr/>
          <p:nvPr/>
        </p:nvSpPr>
        <p:spPr>
          <a:xfrm>
            <a:off x="6019799" y="3836041"/>
            <a:ext cx="1" cy="3035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76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77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Announcements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P13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Due Wednesday Dec 9</a:t>
            </a:r>
            <a:r>
              <a:rPr lang="en-US" baseline="30000" dirty="0"/>
              <a:t>th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No late days allowed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No resubmissions allowed (exempt: 0 score students)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Peer mentor interest form (coming soon)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Want more?  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Direct follow up course: CS 320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Computer Sciences: CS 200, 300, 400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Office Hours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Last day of TA office hours Wednesday Dec 9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Instructor hours information – coming soon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7202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80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81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4375150"/>
            <a:ext cx="4914900" cy="379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85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86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  <p:sp>
        <p:nvSpPr>
          <p:cNvPr id="287" name="Question 2: how can we make it biased (if we want it to be)?"/>
          <p:cNvSpPr txBox="1"/>
          <p:nvPr/>
        </p:nvSpPr>
        <p:spPr>
          <a:xfrm>
            <a:off x="801319" y="4622799"/>
            <a:ext cx="936902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Question 2: how can we make it biased (if we want it to be)?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05400"/>
            <a:ext cx="4775200" cy="4013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p=[...]"/>
          <p:cNvSpPr txBox="1"/>
          <p:nvPr/>
        </p:nvSpPr>
        <p:spPr>
          <a:xfrm>
            <a:off x="9651801" y="6527799"/>
            <a:ext cx="10417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p=[...]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andom Strings vs. Random In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Strings vs. Random Ints</a:t>
            </a:r>
          </a:p>
        </p:txBody>
      </p:sp>
      <p:sp>
        <p:nvSpPr>
          <p:cNvPr id="292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r>
              <a:t>, 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string</a:t>
            </a:r>
            <a:r>
              <a:t>: rock, paper, or scissors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choice([0, 1, 2])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andom Strings vs. Random In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Strings vs. Random Ints</a:t>
            </a:r>
          </a:p>
        </p:txBody>
      </p:sp>
      <p:sp>
        <p:nvSpPr>
          <p:cNvPr id="29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r>
              <a:t>, 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string</a:t>
            </a:r>
            <a:r>
              <a:t>: rock, paper, or scissors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 b="1">
                <a:latin typeface="Courier"/>
                <a:ea typeface="Courier"/>
                <a:cs typeface="Courier"/>
                <a:sym typeface="Courier"/>
              </a:defRPr>
            </a:pPr>
            <a:r>
              <a:t>choice([0, 1, 2])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 (approach 2)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 b="1">
                <a:latin typeface="Courier"/>
                <a:ea typeface="Courier"/>
                <a:cs typeface="Courier"/>
                <a:sym typeface="Courier"/>
              </a:defRPr>
            </a:pPr>
            <a:r>
              <a:t>choice(3)</a:t>
            </a:r>
          </a:p>
        </p:txBody>
      </p:sp>
      <p:sp>
        <p:nvSpPr>
          <p:cNvPr id="296" name="Double Arrow"/>
          <p:cNvSpPr/>
          <p:nvPr/>
        </p:nvSpPr>
        <p:spPr>
          <a:xfrm rot="5400000">
            <a:off x="1333500" y="4991100"/>
            <a:ext cx="1851968" cy="1270000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0" name="Connection Line"/>
          <p:cNvSpPr/>
          <p:nvPr/>
        </p:nvSpPr>
        <p:spPr>
          <a:xfrm>
            <a:off x="2572873" y="7507386"/>
            <a:ext cx="1143051" cy="88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5" y="18505"/>
                  <a:pt x="45" y="11305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8" name="random non-negative int…"/>
          <p:cNvSpPr txBox="1"/>
          <p:nvPr/>
        </p:nvSpPr>
        <p:spPr>
          <a:xfrm>
            <a:off x="3989412" y="8166479"/>
            <a:ext cx="3222576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random non-negative int</a:t>
            </a:r>
          </a:p>
          <a:p>
            <a:pPr>
              <a:defRPr b="0"/>
            </a:pPr>
            <a:r>
              <a:t>that is </a:t>
            </a:r>
            <a:r>
              <a:rPr b="1"/>
              <a:t>less than 3</a:t>
            </a:r>
          </a:p>
        </p:txBody>
      </p:sp>
      <p:sp>
        <p:nvSpPr>
          <p:cNvPr id="299" name="same"/>
          <p:cNvSpPr txBox="1"/>
          <p:nvPr/>
        </p:nvSpPr>
        <p:spPr>
          <a:xfrm>
            <a:off x="2816373" y="5349354"/>
            <a:ext cx="742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same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303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06" name="s = Series(choice(10, size=5))…"/>
          <p:cNvSpPr txBox="1"/>
          <p:nvPr/>
        </p:nvSpPr>
        <p:spPr>
          <a:xfrm>
            <a:off x="953973" y="2163420"/>
            <a:ext cx="5784503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11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0" y="5963503"/>
            <a:ext cx="4813300" cy="317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what are we computing for diff?"/>
          <p:cNvSpPr txBox="1"/>
          <p:nvPr/>
        </p:nvSpPr>
        <p:spPr>
          <a:xfrm>
            <a:off x="1702296" y="8597899"/>
            <a:ext cx="37582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what are we computing for diff?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18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2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0" y="5963503"/>
            <a:ext cx="4813300" cy="317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an you identify the bug in the code?"/>
          <p:cNvSpPr txBox="1"/>
          <p:nvPr/>
        </p:nvSpPr>
        <p:spPr>
          <a:xfrm>
            <a:off x="1952128" y="8635999"/>
            <a:ext cx="42999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can you identify the bug in the code?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25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sp>
        <p:nvSpPr>
          <p:cNvPr id="326" name="can you identify the bug in the code?"/>
          <p:cNvSpPr txBox="1"/>
          <p:nvPr/>
        </p:nvSpPr>
        <p:spPr>
          <a:xfrm>
            <a:off x="1952128" y="8635999"/>
            <a:ext cx="42999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can you identify the bug in the code?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0" y="7550150"/>
            <a:ext cx="5930900" cy="123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2673350"/>
            <a:ext cx="2133600" cy="2019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2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2178050"/>
            <a:ext cx="4876800" cy="341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32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3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34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36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37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38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41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Final exam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Recommended prep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make sure you understand all the worksheet problems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the readings, slides, </a:t>
            </a:r>
            <a:r>
              <a:rPr lang="en-US" b="1" dirty="0"/>
              <a:t>lecture demo code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everything you got wrong on the midterms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the code you wrote for the projects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prepare a note sheet (despite open material!)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Live review session on Wednesday Dec 9</a:t>
            </a:r>
            <a:r>
              <a:rPr lang="en-US" baseline="30000" dirty="0"/>
              <a:t>th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optional Q/A BBC session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attend any session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baseline="300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9449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44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5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46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48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49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50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51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352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57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8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59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61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62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63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64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365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  <p:sp>
        <p:nvSpPr>
          <p:cNvPr id="366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367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368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369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72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75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6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7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79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80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81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82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383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384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385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88" name="Line"/>
          <p:cNvSpPr/>
          <p:nvPr/>
        </p:nvSpPr>
        <p:spPr>
          <a:xfrm>
            <a:off x="4203699" y="5335718"/>
            <a:ext cx="1986807" cy="610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9" name="????"/>
          <p:cNvSpPr txBox="1"/>
          <p:nvPr/>
        </p:nvSpPr>
        <p:spPr>
          <a:xfrm rot="1015783">
            <a:off x="4832349" y="5177179"/>
            <a:ext cx="84594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????</a:t>
            </a:r>
          </a:p>
        </p:txBody>
      </p:sp>
      <p:sp>
        <p:nvSpPr>
          <p:cNvPr id="390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391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392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95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6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9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99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400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401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402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403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404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405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408" name="Line"/>
          <p:cNvSpPr/>
          <p:nvPr/>
        </p:nvSpPr>
        <p:spPr>
          <a:xfrm>
            <a:off x="4203699" y="5335718"/>
            <a:ext cx="1986807" cy="610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9" name="assert"/>
          <p:cNvSpPr txBox="1"/>
          <p:nvPr/>
        </p:nvSpPr>
        <p:spPr>
          <a:xfrm rot="1015783">
            <a:off x="4649440" y="5177179"/>
            <a:ext cx="121175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assert</a:t>
            </a:r>
          </a:p>
        </p:txBody>
      </p:sp>
      <p:sp>
        <p:nvSpPr>
          <p:cNvPr id="410" name="Line"/>
          <p:cNvSpPr/>
          <p:nvPr/>
        </p:nvSpPr>
        <p:spPr>
          <a:xfrm flipV="1">
            <a:off x="4203699" y="2925555"/>
            <a:ext cx="4401693" cy="7460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1" name="seeding"/>
          <p:cNvSpPr txBox="1"/>
          <p:nvPr/>
        </p:nvSpPr>
        <p:spPr>
          <a:xfrm rot="21038340">
            <a:off x="4786585" y="2979611"/>
            <a:ext cx="13946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seeding</a:t>
            </a:r>
          </a:p>
        </p:txBody>
      </p:sp>
      <p:sp>
        <p:nvSpPr>
          <p:cNvPr id="412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413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414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1221395" y="2948983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4669170" y="2872449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42" name="Image" descr="Image">
            <a:extLst>
              <a:ext uri="{FF2B5EF4-FFF2-40B4-BE49-F238E27FC236}">
                <a16:creationId xmlns:a16="http://schemas.microsoft.com/office/drawing/2014/main" id="{9DB2ADC4-C321-4C1E-A53B-E830CF39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67" y="4191333"/>
            <a:ext cx="9690100" cy="1384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656301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1295910" y="4427397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80644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" name="100:">
            <a:extLst>
              <a:ext uri="{FF2B5EF4-FFF2-40B4-BE49-F238E27FC236}">
                <a16:creationId xmlns:a16="http://schemas.microsoft.com/office/drawing/2014/main" id="{EC05FAB0-7E5E-469C-83AA-96D7132C8CF6}"/>
              </a:ext>
            </a:extLst>
          </p:cNvPr>
          <p:cNvSpPr txBox="1"/>
          <p:nvPr/>
        </p:nvSpPr>
        <p:spPr>
          <a:xfrm>
            <a:off x="1932175" y="2942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100:</a:t>
            </a:r>
          </a:p>
        </p:txBody>
      </p:sp>
      <p:sp>
        <p:nvSpPr>
          <p:cNvPr id="43" name="101:">
            <a:extLst>
              <a:ext uri="{FF2B5EF4-FFF2-40B4-BE49-F238E27FC236}">
                <a16:creationId xmlns:a16="http://schemas.microsoft.com/office/drawing/2014/main" id="{313A9D47-09F9-4122-8D2A-A39C01614CB0}"/>
              </a:ext>
            </a:extLst>
          </p:cNvPr>
          <p:cNvSpPr txBox="1"/>
          <p:nvPr/>
        </p:nvSpPr>
        <p:spPr>
          <a:xfrm>
            <a:off x="1932175" y="4466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101:</a:t>
            </a:r>
          </a:p>
        </p:txBody>
      </p:sp>
      <p:sp>
        <p:nvSpPr>
          <p:cNvPr id="44" name="102:">
            <a:extLst>
              <a:ext uri="{FF2B5EF4-FFF2-40B4-BE49-F238E27FC236}">
                <a16:creationId xmlns:a16="http://schemas.microsoft.com/office/drawing/2014/main" id="{896A90F0-F949-4D99-870A-342C6619DDF9}"/>
              </a:ext>
            </a:extLst>
          </p:cNvPr>
          <p:cNvSpPr txBox="1"/>
          <p:nvPr/>
        </p:nvSpPr>
        <p:spPr>
          <a:xfrm>
            <a:off x="1932175" y="5990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102:</a:t>
            </a:r>
          </a:p>
        </p:txBody>
      </p:sp>
      <p:sp>
        <p:nvSpPr>
          <p:cNvPr id="45" name="...:">
            <a:extLst>
              <a:ext uri="{FF2B5EF4-FFF2-40B4-BE49-F238E27FC236}">
                <a16:creationId xmlns:a16="http://schemas.microsoft.com/office/drawing/2014/main" id="{2932F991-ABBD-45B4-AF30-FE7D4282728C}"/>
              </a:ext>
            </a:extLst>
          </p:cNvPr>
          <p:cNvSpPr txBox="1"/>
          <p:nvPr/>
        </p:nvSpPr>
        <p:spPr>
          <a:xfrm>
            <a:off x="2205189" y="7608758"/>
            <a:ext cx="4566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...:</a:t>
            </a:r>
          </a:p>
        </p:txBody>
      </p:sp>
      <p:sp>
        <p:nvSpPr>
          <p:cNvPr id="46" name="seeds">
            <a:extLst>
              <a:ext uri="{FF2B5EF4-FFF2-40B4-BE49-F238E27FC236}">
                <a16:creationId xmlns:a16="http://schemas.microsoft.com/office/drawing/2014/main" id="{CBCAE688-37FF-488D-ACC9-5EAACED3A5CF}"/>
              </a:ext>
            </a:extLst>
          </p:cNvPr>
          <p:cNvSpPr txBox="1"/>
          <p:nvPr/>
        </p:nvSpPr>
        <p:spPr>
          <a:xfrm>
            <a:off x="821084" y="1892299"/>
            <a:ext cx="7962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seeds</a:t>
            </a:r>
          </a:p>
        </p:txBody>
      </p:sp>
      <p:sp>
        <p:nvSpPr>
          <p:cNvPr id="47" name="Connection Line">
            <a:extLst>
              <a:ext uri="{FF2B5EF4-FFF2-40B4-BE49-F238E27FC236}">
                <a16:creationId xmlns:a16="http://schemas.microsoft.com/office/drawing/2014/main" id="{6257A6E2-8596-455C-A3DE-55DF02D4211C}"/>
              </a:ext>
            </a:extLst>
          </p:cNvPr>
          <p:cNvSpPr/>
          <p:nvPr/>
        </p:nvSpPr>
        <p:spPr>
          <a:xfrm>
            <a:off x="1761314" y="2133682"/>
            <a:ext cx="491134" cy="76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45" y="1789"/>
                  <a:pt x="21045" y="898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20453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" name="100:">
            <a:extLst>
              <a:ext uri="{FF2B5EF4-FFF2-40B4-BE49-F238E27FC236}">
                <a16:creationId xmlns:a16="http://schemas.microsoft.com/office/drawing/2014/main" id="{EC05FAB0-7E5E-469C-83AA-96D7132C8CF6}"/>
              </a:ext>
            </a:extLst>
          </p:cNvPr>
          <p:cNvSpPr txBox="1"/>
          <p:nvPr/>
        </p:nvSpPr>
        <p:spPr>
          <a:xfrm>
            <a:off x="1932175" y="2942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100:</a:t>
            </a:r>
          </a:p>
        </p:txBody>
      </p:sp>
      <p:sp>
        <p:nvSpPr>
          <p:cNvPr id="43" name="101:">
            <a:extLst>
              <a:ext uri="{FF2B5EF4-FFF2-40B4-BE49-F238E27FC236}">
                <a16:creationId xmlns:a16="http://schemas.microsoft.com/office/drawing/2014/main" id="{313A9D47-09F9-4122-8D2A-A39C01614CB0}"/>
              </a:ext>
            </a:extLst>
          </p:cNvPr>
          <p:cNvSpPr txBox="1"/>
          <p:nvPr/>
        </p:nvSpPr>
        <p:spPr>
          <a:xfrm>
            <a:off x="1932175" y="4466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101:</a:t>
            </a:r>
          </a:p>
        </p:txBody>
      </p:sp>
      <p:sp>
        <p:nvSpPr>
          <p:cNvPr id="44" name="102:">
            <a:extLst>
              <a:ext uri="{FF2B5EF4-FFF2-40B4-BE49-F238E27FC236}">
                <a16:creationId xmlns:a16="http://schemas.microsoft.com/office/drawing/2014/main" id="{896A90F0-F949-4D99-870A-342C6619DDF9}"/>
              </a:ext>
            </a:extLst>
          </p:cNvPr>
          <p:cNvSpPr txBox="1"/>
          <p:nvPr/>
        </p:nvSpPr>
        <p:spPr>
          <a:xfrm>
            <a:off x="1932175" y="5990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102:</a:t>
            </a:r>
          </a:p>
        </p:txBody>
      </p:sp>
      <p:sp>
        <p:nvSpPr>
          <p:cNvPr id="45" name="...:">
            <a:extLst>
              <a:ext uri="{FF2B5EF4-FFF2-40B4-BE49-F238E27FC236}">
                <a16:creationId xmlns:a16="http://schemas.microsoft.com/office/drawing/2014/main" id="{2932F991-ABBD-45B4-AF30-FE7D4282728C}"/>
              </a:ext>
            </a:extLst>
          </p:cNvPr>
          <p:cNvSpPr txBox="1"/>
          <p:nvPr/>
        </p:nvSpPr>
        <p:spPr>
          <a:xfrm>
            <a:off x="2205189" y="7608758"/>
            <a:ext cx="4566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...:</a:t>
            </a:r>
          </a:p>
        </p:txBody>
      </p:sp>
      <p:sp>
        <p:nvSpPr>
          <p:cNvPr id="46" name="seeds">
            <a:extLst>
              <a:ext uri="{FF2B5EF4-FFF2-40B4-BE49-F238E27FC236}">
                <a16:creationId xmlns:a16="http://schemas.microsoft.com/office/drawing/2014/main" id="{CBCAE688-37FF-488D-ACC9-5EAACED3A5CF}"/>
              </a:ext>
            </a:extLst>
          </p:cNvPr>
          <p:cNvSpPr txBox="1"/>
          <p:nvPr/>
        </p:nvSpPr>
        <p:spPr>
          <a:xfrm>
            <a:off x="821084" y="1892299"/>
            <a:ext cx="7962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seeds</a:t>
            </a:r>
          </a:p>
        </p:txBody>
      </p:sp>
      <p:sp>
        <p:nvSpPr>
          <p:cNvPr id="47" name="Connection Line">
            <a:extLst>
              <a:ext uri="{FF2B5EF4-FFF2-40B4-BE49-F238E27FC236}">
                <a16:creationId xmlns:a16="http://schemas.microsoft.com/office/drawing/2014/main" id="{6257A6E2-8596-455C-A3DE-55DF02D4211C}"/>
              </a:ext>
            </a:extLst>
          </p:cNvPr>
          <p:cNvSpPr/>
          <p:nvPr/>
        </p:nvSpPr>
        <p:spPr>
          <a:xfrm>
            <a:off x="1761314" y="2133682"/>
            <a:ext cx="491134" cy="76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45" y="1789"/>
                  <a:pt x="21045" y="898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8" name="What if I told you that you can choose your track?">
            <a:extLst>
              <a:ext uri="{FF2B5EF4-FFF2-40B4-BE49-F238E27FC236}">
                <a16:creationId xmlns:a16="http://schemas.microsoft.com/office/drawing/2014/main" id="{31FA4865-031B-1842-B1E6-5E6FF5FF8F58}"/>
              </a:ext>
            </a:extLst>
          </p:cNvPr>
          <p:cNvSpPr txBox="1"/>
          <p:nvPr/>
        </p:nvSpPr>
        <p:spPr>
          <a:xfrm>
            <a:off x="3983744" y="1538025"/>
            <a:ext cx="6542336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/>
              <a:t>What if I told you that you can </a:t>
            </a:r>
            <a:r>
              <a:rPr b="1" dirty="0"/>
              <a:t>choose</a:t>
            </a:r>
            <a:r>
              <a:rPr dirty="0"/>
              <a:t> your track?</a:t>
            </a:r>
          </a:p>
        </p:txBody>
      </p:sp>
    </p:spTree>
    <p:extLst>
      <p:ext uri="{BB962C8B-B14F-4D97-AF65-F5344CB8AC3E}">
        <p14:creationId xmlns:p14="http://schemas.microsoft.com/office/powerpoint/2010/main" val="351416351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88" name="What if I told you that you can choose your track?"/>
          <p:cNvSpPr txBox="1"/>
          <p:nvPr/>
        </p:nvSpPr>
        <p:spPr>
          <a:xfrm>
            <a:off x="3983744" y="1538025"/>
            <a:ext cx="6542336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What if I told you that you can </a:t>
            </a:r>
            <a:r>
              <a:rPr b="1"/>
              <a:t>choose</a:t>
            </a:r>
            <a:r>
              <a:t> your track?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D0DFC-6402-D947-AFB8-8AEE33EE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817" y="2482205"/>
            <a:ext cx="10944890" cy="56281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Course evaluations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We value student feedback greatly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Please bring a smile to your instructors' face by spending a few </a:t>
            </a:r>
            <a:r>
              <a:rPr lang="en-US"/>
              <a:t>minutes to </a:t>
            </a:r>
            <a:r>
              <a:rPr lang="en-US" dirty="0"/>
              <a:t>fill out evals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CS220 SEC 001: </a:t>
            </a:r>
            <a:r>
              <a:rPr lang="en-US" sz="2100" dirty="0">
                <a:hlinkClick r:id="rId2"/>
              </a:rPr>
              <a:t>https://aefis.wisc.edu/index.cfm/page/AefisCourseSection.home?courseSectionid=645838</a:t>
            </a:r>
            <a:r>
              <a:rPr lang="en-US" sz="2100" dirty="0"/>
              <a:t> 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CS220 SEC 002: </a:t>
            </a:r>
            <a:r>
              <a:rPr lang="en-US" sz="2100" dirty="0">
                <a:hlinkClick r:id="rId3"/>
              </a:rPr>
              <a:t>https://aefis.wisc.edu/index.cfm/page/AefisCourseSection.home?courseSectionid=645837</a:t>
            </a:r>
            <a:endParaRPr lang="en-US" sz="21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CS220 SEC 003: Link to be updated soon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CS319 SEC 001: </a:t>
            </a:r>
            <a:r>
              <a:rPr lang="en-US" sz="2100" dirty="0">
                <a:hlinkClick r:id="rId4"/>
              </a:rPr>
              <a:t>https://aefis.wisc.edu/index.cfm/page/AefisCourseSection.home?courseSectionid=661619</a:t>
            </a:r>
            <a:r>
              <a:rPr lang="en-US" sz="2100" dirty="0"/>
              <a:t> 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CS319 SEC 002: </a:t>
            </a:r>
            <a:r>
              <a:rPr lang="en-US" sz="2100" dirty="0">
                <a:hlinkClick r:id="rId5"/>
              </a:rPr>
              <a:t>https://aefis.wisc.edu/index.cfm/page/AefisCourseSection.home?courseSectionid=661618</a:t>
            </a:r>
            <a:endParaRPr lang="en-US" sz="21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CS319 SEC 003: Link to be updated soon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>
              <a:sym typeface="Wingdings" pitchFamily="2" charset="2"/>
            </a:endParaRP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baseline="300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9195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92" name="Common approach for simulations:…"/>
          <p:cNvSpPr txBox="1"/>
          <p:nvPr/>
        </p:nvSpPr>
        <p:spPr>
          <a:xfrm>
            <a:off x="3249726" y="1970495"/>
            <a:ext cx="639078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Common approach for simulations: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seed using current time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print seed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use the seed for reproducing bugs, as necessary</a:t>
            </a:r>
          </a:p>
        </p:txBody>
      </p:sp>
      <p:pic>
        <p:nvPicPr>
          <p:cNvPr id="5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4635500"/>
            <a:ext cx="9245600" cy="309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596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187700"/>
            <a:ext cx="114300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https://dilbert.com/strip/2001-10-25"/>
          <p:cNvSpPr txBox="1"/>
          <p:nvPr/>
        </p:nvSpPr>
        <p:spPr>
          <a:xfrm>
            <a:off x="5351028" y="9182100"/>
            <a:ext cx="23027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https://dilbert.com/strip/2001-10-25</a:t>
            </a:r>
          </a:p>
        </p:txBody>
      </p:sp>
      <p:sp>
        <p:nvSpPr>
          <p:cNvPr id="600" name="In a noisy world, what is noteworthy?"/>
          <p:cNvSpPr txBox="1">
            <a:spLocks noGrp="1"/>
          </p:cNvSpPr>
          <p:nvPr>
            <p:ph type="title"/>
          </p:nvPr>
        </p:nvSpPr>
        <p:spPr>
          <a:xfrm>
            <a:off x="952500" y="508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 a noisy world, what is noteworthy?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0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06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07" name="Line"/>
          <p:cNvSpPr/>
          <p:nvPr/>
        </p:nvSpPr>
        <p:spPr>
          <a:xfrm flipH="1">
            <a:off x="6733331" y="2324099"/>
            <a:ext cx="531069" cy="2206875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8" name="a statistician might say we're trying to decide if the evidence that the coin isn't fair is statistically significant"/>
          <p:cNvSpPr txBox="1"/>
          <p:nvPr/>
        </p:nvSpPr>
        <p:spPr>
          <a:xfrm>
            <a:off x="8304834" y="2662564"/>
            <a:ext cx="4347068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a statistician might say we're trying to decide if the evidence that the coin isn't fair is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statistically significant</a:t>
            </a:r>
          </a:p>
        </p:txBody>
      </p:sp>
      <p:sp>
        <p:nvSpPr>
          <p:cNvPr id="609" name="Call shenanigans?"/>
          <p:cNvSpPr txBox="1"/>
          <p:nvPr/>
        </p:nvSpPr>
        <p:spPr>
          <a:xfrm>
            <a:off x="5785941" y="1640201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610" name="whoever has the coin cheated…"/>
          <p:cNvSpPr txBox="1"/>
          <p:nvPr/>
        </p:nvSpPr>
        <p:spPr>
          <a:xfrm>
            <a:off x="4286621" y="4572000"/>
            <a:ext cx="47998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whoever has the coin cheated</a:t>
            </a:r>
          </a:p>
          <a:p>
            <a:r>
              <a:t>(it's not 50/50 heads/tails)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1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16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17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2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23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24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2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28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29" name="Call shenanigans?"/>
          <p:cNvSpPr txBox="1"/>
          <p:nvPr/>
        </p:nvSpPr>
        <p:spPr>
          <a:xfrm>
            <a:off x="5534812" y="3799201"/>
            <a:ext cx="32702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35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36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3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40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41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sp>
        <p:nvSpPr>
          <p:cNvPr id="642" name="Note: there is a non-zero probability that a fair coin will do this, but the odds are slim"/>
          <p:cNvSpPr txBox="1"/>
          <p:nvPr/>
        </p:nvSpPr>
        <p:spPr>
          <a:xfrm>
            <a:off x="5183818" y="4787230"/>
            <a:ext cx="6324170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Note</a:t>
            </a:r>
            <a:r>
              <a:t>: there is a non-zero probability that a fair coin will do this, but the odds are slim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48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49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5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53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54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658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659" name="Call shenanigans?"/>
          <p:cNvSpPr txBox="1"/>
          <p:nvPr/>
        </p:nvSpPr>
        <p:spPr>
          <a:xfrm>
            <a:off x="5534812" y="5831201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pic>
        <p:nvPicPr>
          <p:cNvPr id="66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663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664" name="Call shenanigans?"/>
          <p:cNvSpPr txBox="1"/>
          <p:nvPr/>
        </p:nvSpPr>
        <p:spPr>
          <a:xfrm>
            <a:off x="5534812" y="79902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70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71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7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75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76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7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680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681" name="Call shenanigans?  No."/>
          <p:cNvSpPr txBox="1"/>
          <p:nvPr/>
        </p:nvSpPr>
        <p:spPr>
          <a:xfrm>
            <a:off x="5534812" y="5831201"/>
            <a:ext cx="37758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No.</a:t>
            </a:r>
          </a:p>
        </p:txBody>
      </p:sp>
      <p:pic>
        <p:nvPicPr>
          <p:cNvPr id="68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685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686" name="Call shenanigans?  Yes."/>
          <p:cNvSpPr txBox="1"/>
          <p:nvPr/>
        </p:nvSpPr>
        <p:spPr>
          <a:xfrm>
            <a:off x="5534812" y="7990200"/>
            <a:ext cx="37292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8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92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93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9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97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98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9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702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703" name="Call shenanigans?  No."/>
          <p:cNvSpPr txBox="1"/>
          <p:nvPr/>
        </p:nvSpPr>
        <p:spPr>
          <a:xfrm>
            <a:off x="5534812" y="5831201"/>
            <a:ext cx="37758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No.</a:t>
            </a:r>
          </a:p>
        </p:txBody>
      </p:sp>
      <p:pic>
        <p:nvPicPr>
          <p:cNvPr id="70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707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708" name="Call shenanigans?  Yes."/>
          <p:cNvSpPr txBox="1"/>
          <p:nvPr/>
        </p:nvSpPr>
        <p:spPr>
          <a:xfrm>
            <a:off x="5534812" y="7990200"/>
            <a:ext cx="37292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</a:t>
            </a:r>
          </a:p>
        </p:txBody>
      </p:sp>
      <p:sp>
        <p:nvSpPr>
          <p:cNvPr id="709" name="Rounded Rectangle"/>
          <p:cNvSpPr/>
          <p:nvPr/>
        </p:nvSpPr>
        <p:spPr>
          <a:xfrm>
            <a:off x="1574800" y="4852042"/>
            <a:ext cx="2697213" cy="660795"/>
          </a:xfrm>
          <a:prstGeom prst="roundRect">
            <a:avLst>
              <a:gd name="adj" fmla="val 28829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0" name="large skew is good evidence of shenanigans"/>
          <p:cNvSpPr txBox="1"/>
          <p:nvPr/>
        </p:nvSpPr>
        <p:spPr>
          <a:xfrm>
            <a:off x="4666762" y="4965030"/>
            <a:ext cx="5742088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large skew</a:t>
            </a:r>
            <a:r>
              <a:t> is good evidence of shenanigans</a:t>
            </a:r>
          </a:p>
        </p:txBody>
      </p:sp>
      <p:sp>
        <p:nvSpPr>
          <p:cNvPr id="711" name="Rounded Rectangle"/>
          <p:cNvSpPr/>
          <p:nvPr/>
        </p:nvSpPr>
        <p:spPr>
          <a:xfrm>
            <a:off x="1295400" y="9017641"/>
            <a:ext cx="3362474" cy="660795"/>
          </a:xfrm>
          <a:prstGeom prst="roundRect">
            <a:avLst>
              <a:gd name="adj" fmla="val 28829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2" name="small skew over large samples is good evidence"/>
          <p:cNvSpPr txBox="1"/>
          <p:nvPr/>
        </p:nvSpPr>
        <p:spPr>
          <a:xfrm>
            <a:off x="5040444" y="9118769"/>
            <a:ext cx="6391723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small skew over </a:t>
            </a:r>
            <a:r>
              <a:rPr b="1"/>
              <a:t>large samples</a:t>
            </a:r>
            <a:r>
              <a:t> is good evidence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ich series was randomly generated?…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620838"/>
          </a:xfrm>
          <a:prstGeom prst="rect">
            <a:avLst/>
          </a:prstGeom>
        </p:spPr>
        <p:txBody>
          <a:bodyPr/>
          <a:lstStyle/>
          <a:p>
            <a:pPr algn="l">
              <a:defRPr sz="4800"/>
            </a:pPr>
            <a:r>
              <a:t>Which series was randomly generated?</a:t>
            </a:r>
          </a:p>
          <a:p>
            <a:pPr algn="l">
              <a:defRPr sz="4800"/>
            </a:pPr>
            <a:r>
              <a:t>Which did I pick by hand?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72850" y="2374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2899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9850" y="2374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5566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6906851" y="2374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8233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20922" y="2374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7025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6779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7025" y="4025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20922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72850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2895954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9850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5583747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6930819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2895953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6675" y="6057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6930819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17748" y="6057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3850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3604" y="7708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3850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17748" y="7708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2892778" y="7708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6675" y="7708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1576025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5580572" y="6057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6779" y="6057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1593645" y="7708850"/>
            <a:ext cx="1056356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6879706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5559778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Rounded Rectangle"/>
          <p:cNvSpPr/>
          <p:nvPr/>
        </p:nvSpPr>
        <p:spPr>
          <a:xfrm>
            <a:off x="1079500" y="2381646"/>
            <a:ext cx="11397606" cy="3035252"/>
          </a:xfrm>
          <a:prstGeom prst="roundRect">
            <a:avLst>
              <a:gd name="adj" fmla="val 19395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Rounded Rectangle"/>
          <p:cNvSpPr/>
          <p:nvPr/>
        </p:nvSpPr>
        <p:spPr>
          <a:xfrm>
            <a:off x="1079500" y="6076900"/>
            <a:ext cx="11397606" cy="3035251"/>
          </a:xfrm>
          <a:prstGeom prst="roundRect">
            <a:avLst>
              <a:gd name="adj" fmla="val 19395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1"/>
          <p:cNvSpPr/>
          <p:nvPr/>
        </p:nvSpPr>
        <p:spPr>
          <a:xfrm>
            <a:off x="203200" y="3575818"/>
            <a:ext cx="646907" cy="64690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58" name="2"/>
          <p:cNvSpPr/>
          <p:nvPr/>
        </p:nvSpPr>
        <p:spPr>
          <a:xfrm>
            <a:off x="203200" y="7258818"/>
            <a:ext cx="646907" cy="64690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1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18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19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20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21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24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23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2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30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31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32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33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34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  <p:sp>
        <p:nvSpPr>
          <p:cNvPr id="738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36" name="we got 10 more heads than we expect on average"/>
          <p:cNvSpPr txBox="1"/>
          <p:nvPr/>
        </p:nvSpPr>
        <p:spPr>
          <a:xfrm>
            <a:off x="2516733" y="3262462"/>
            <a:ext cx="62695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got 10 more heads than we expect on average</a:t>
            </a:r>
          </a:p>
        </p:txBody>
      </p:sp>
      <p:sp>
        <p:nvSpPr>
          <p:cNvPr id="737" name="how common is this?"/>
          <p:cNvSpPr txBox="1"/>
          <p:nvPr/>
        </p:nvSpPr>
        <p:spPr>
          <a:xfrm>
            <a:off x="4290987" y="3643462"/>
            <a:ext cx="27210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common is this?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4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44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45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46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47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48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  <p:sp>
        <p:nvSpPr>
          <p:cNvPr id="756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50" name="we got 10 more heads than we expect on average"/>
          <p:cNvSpPr txBox="1"/>
          <p:nvPr/>
        </p:nvSpPr>
        <p:spPr>
          <a:xfrm>
            <a:off x="2516733" y="3262462"/>
            <a:ext cx="62695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got 10 more heads than we expect on average</a:t>
            </a:r>
          </a:p>
        </p:txBody>
      </p:sp>
      <p:sp>
        <p:nvSpPr>
          <p:cNvPr id="751" name="how common is this?"/>
          <p:cNvSpPr txBox="1"/>
          <p:nvPr/>
        </p:nvSpPr>
        <p:spPr>
          <a:xfrm>
            <a:off x="4290987" y="3643462"/>
            <a:ext cx="27210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common is this?</a:t>
            </a:r>
          </a:p>
        </p:txBody>
      </p:sp>
      <p:sp>
        <p:nvSpPr>
          <p:cNvPr id="752" name="Rounded Rectangle"/>
          <p:cNvSpPr/>
          <p:nvPr/>
        </p:nvSpPr>
        <p:spPr>
          <a:xfrm>
            <a:off x="1689100" y="6987230"/>
            <a:ext cx="700297" cy="300340"/>
          </a:xfrm>
          <a:prstGeom prst="roundRect">
            <a:avLst>
              <a:gd name="adj" fmla="val 34975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3" name="Rounded Rectangle"/>
          <p:cNvSpPr/>
          <p:nvPr/>
        </p:nvSpPr>
        <p:spPr>
          <a:xfrm>
            <a:off x="7277100" y="6987230"/>
            <a:ext cx="700297" cy="300340"/>
          </a:xfrm>
          <a:prstGeom prst="roundRect">
            <a:avLst>
              <a:gd name="adj" fmla="val 34975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4" name="11 more"/>
          <p:cNvSpPr txBox="1"/>
          <p:nvPr/>
        </p:nvSpPr>
        <p:spPr>
          <a:xfrm>
            <a:off x="2007021" y="7464027"/>
            <a:ext cx="11675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 more</a:t>
            </a:r>
          </a:p>
        </p:txBody>
      </p:sp>
      <p:sp>
        <p:nvSpPr>
          <p:cNvPr id="755" name="12 less"/>
          <p:cNvSpPr txBox="1"/>
          <p:nvPr/>
        </p:nvSpPr>
        <p:spPr>
          <a:xfrm>
            <a:off x="7576219" y="7464027"/>
            <a:ext cx="9511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12 less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759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Frequencies across categori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categories</a:t>
            </a:r>
          </a:p>
        </p:txBody>
      </p:sp>
      <p:sp>
        <p:nvSpPr>
          <p:cNvPr id="762" name="s = Series([&quot;rock&quot;, &quot;rock&quot;, &quot;paper&quot;,             &quot;scissors&quot;, &quot;scissors&quot;, &quot;scissors&quot;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Series(["rock", "rock", "paper",</a:t>
            </a:r>
            <a:br/>
            <a:r>
              <a:t>            "scissors", "scissors", "scissors"])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s.value_counts().plot.bar(color="orange")</a:t>
            </a:r>
          </a:p>
        </p:txBody>
      </p:sp>
      <p:sp>
        <p:nvSpPr>
          <p:cNvPr id="763" name="bars are a good way to view frequencies across categorie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categories</a:t>
            </a:r>
          </a:p>
        </p:txBody>
      </p:sp>
      <p:pic>
        <p:nvPicPr>
          <p:cNvPr id="7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5244802"/>
            <a:ext cx="4914900" cy="379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67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s.value_counts().plot.bar(color="orange")</a:t>
            </a:r>
          </a:p>
        </p:txBody>
      </p:sp>
      <p:sp>
        <p:nvSpPr>
          <p:cNvPr id="768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sp>
        <p:nvSpPr>
          <p:cNvPr id="769" name="numbers not ordered"/>
          <p:cNvSpPr txBox="1"/>
          <p:nvPr/>
        </p:nvSpPr>
        <p:spPr>
          <a:xfrm>
            <a:off x="5277222" y="8813799"/>
            <a:ext cx="27805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 not ordered</a:t>
            </a:r>
          </a:p>
        </p:txBody>
      </p:sp>
      <p:pic>
        <p:nvPicPr>
          <p:cNvPr id="7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670" y="4910120"/>
            <a:ext cx="5789460" cy="3852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73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2077452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s.value_counts()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.sort_index()</a:t>
            </a:r>
            <a:r>
              <a:t>.plot.bar(color="orange")</a:t>
            </a:r>
          </a:p>
        </p:txBody>
      </p:sp>
      <p:sp>
        <p:nvSpPr>
          <p:cNvPr id="774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sp>
        <p:nvSpPr>
          <p:cNvPr id="775" name="gap between 1 and 8 not obvious"/>
          <p:cNvSpPr txBox="1"/>
          <p:nvPr/>
        </p:nvSpPr>
        <p:spPr>
          <a:xfrm>
            <a:off x="4561061" y="8813799"/>
            <a:ext cx="42128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gap between 1 and 8 not obvious</a:t>
            </a:r>
          </a:p>
        </p:txBody>
      </p:sp>
      <p:pic>
        <p:nvPicPr>
          <p:cNvPr id="7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4518228"/>
            <a:ext cx="6381344" cy="4232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79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s.plot.hist()</a:t>
            </a:r>
          </a:p>
        </p:txBody>
      </p:sp>
      <p:sp>
        <p:nvSpPr>
          <p:cNvPr id="780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pic>
        <p:nvPicPr>
          <p:cNvPr id="7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84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s.plot.hist()</a:t>
            </a:r>
          </a:p>
        </p:txBody>
      </p:sp>
      <p:sp>
        <p:nvSpPr>
          <p:cNvPr id="785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7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this kind of plot is called a histogram"/>
          <p:cNvSpPr txBox="1"/>
          <p:nvPr/>
        </p:nvSpPr>
        <p:spPr>
          <a:xfrm>
            <a:off x="3586038" y="8961382"/>
            <a:ext cx="58327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 kind of plot is called a histogram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90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s.plot.hist()</a:t>
            </a:r>
          </a:p>
        </p:txBody>
      </p:sp>
      <p:sp>
        <p:nvSpPr>
          <p:cNvPr id="791" name="a histogram &quot;bins&quot; nearby numbers to create discrete bars"/>
          <p:cNvSpPr txBox="1"/>
          <p:nvPr/>
        </p:nvSpPr>
        <p:spPr>
          <a:xfrm>
            <a:off x="1920503" y="8961382"/>
            <a:ext cx="91637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 histogram "bins" nearby numbers to create discrete bars</a:t>
            </a:r>
          </a:p>
        </p:txBody>
      </p:sp>
      <p:sp>
        <p:nvSpPr>
          <p:cNvPr id="792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7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onnection Line"/>
          <p:cNvSpPr/>
          <p:nvPr/>
        </p:nvSpPr>
        <p:spPr>
          <a:xfrm>
            <a:off x="5085092" y="4866511"/>
            <a:ext cx="1470324" cy="656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36" extrusionOk="0">
                <a:moveTo>
                  <a:pt x="21600" y="270"/>
                </a:moveTo>
                <a:cubicBezTo>
                  <a:pt x="7206" y="-1464"/>
                  <a:pt x="6" y="5158"/>
                  <a:pt x="0" y="20136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95" name="both 0 and 0.1"/>
          <p:cNvSpPr txBox="1"/>
          <p:nvPr/>
        </p:nvSpPr>
        <p:spPr>
          <a:xfrm>
            <a:off x="6491684" y="4648199"/>
            <a:ext cx="23074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both 0 and 0.1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69254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dirty="0"/>
              <a:t>Recommended </a:t>
            </a:r>
            <a:r>
              <a:rPr lang="en-US" dirty="0"/>
              <a:t>winter reading</a:t>
            </a:r>
            <a:endParaRPr dirty="0"/>
          </a:p>
        </p:txBody>
      </p:sp>
      <p:sp>
        <p:nvSpPr>
          <p:cNvPr id="161" name="The Visual Display of Quantitative Information…"/>
          <p:cNvSpPr txBox="1"/>
          <p:nvPr/>
        </p:nvSpPr>
        <p:spPr>
          <a:xfrm>
            <a:off x="661724" y="8599337"/>
            <a:ext cx="637654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Visual Display of Quantitative Information</a:t>
            </a:r>
          </a:p>
          <a:p>
            <a:pPr>
              <a:defRPr b="0"/>
            </a:pPr>
            <a:r>
              <a:t>by Edward R. Tufte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75" y="1466850"/>
            <a:ext cx="1873039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hinking, Fast and Slow…"/>
          <p:cNvSpPr txBox="1"/>
          <p:nvPr/>
        </p:nvSpPr>
        <p:spPr>
          <a:xfrm>
            <a:off x="2178133" y="4464050"/>
            <a:ext cx="334372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Thinking, Fast and Slow</a:t>
            </a:r>
          </a:p>
          <a:p>
            <a:pPr>
              <a:defRPr b="0"/>
            </a:pPr>
            <a:r>
              <a:t>by Daniel Kahneman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79" y="5669266"/>
            <a:ext cx="1867431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tatistics Done Wrong…"/>
          <p:cNvSpPr txBox="1"/>
          <p:nvPr/>
        </p:nvSpPr>
        <p:spPr>
          <a:xfrm>
            <a:off x="7719724" y="8599337"/>
            <a:ext cx="318254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Statistics Done Wrong</a:t>
            </a:r>
          </a:p>
          <a:p>
            <a:pPr>
              <a:defRPr b="0"/>
            </a:pPr>
            <a:r>
              <a:t>by Alex Reinhart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907" y="1478266"/>
            <a:ext cx="1828176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he Signal and the Noise…"/>
          <p:cNvSpPr txBox="1"/>
          <p:nvPr/>
        </p:nvSpPr>
        <p:spPr>
          <a:xfrm>
            <a:off x="7547604" y="4408337"/>
            <a:ext cx="352678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Signal and the Noise</a:t>
            </a:r>
          </a:p>
          <a:p>
            <a:pPr>
              <a:defRPr b="0"/>
            </a:pPr>
            <a:r>
              <a:t>by Nate Silver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717" y="5640704"/>
            <a:ext cx="2126555" cy="266319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allout"/>
          <p:cNvSpPr/>
          <p:nvPr/>
        </p:nvSpPr>
        <p:spPr>
          <a:xfrm>
            <a:off x="4705350" y="1466850"/>
            <a:ext cx="7608491" cy="3805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5" y="0"/>
                </a:moveTo>
                <a:cubicBezTo>
                  <a:pt x="1223" y="0"/>
                  <a:pt x="1100" y="246"/>
                  <a:pt x="1100" y="550"/>
                </a:cubicBezTo>
                <a:lnTo>
                  <a:pt x="1100" y="4397"/>
                </a:lnTo>
                <a:lnTo>
                  <a:pt x="0" y="5496"/>
                </a:lnTo>
                <a:lnTo>
                  <a:pt x="1100" y="6596"/>
                </a:lnTo>
                <a:lnTo>
                  <a:pt x="1100" y="21050"/>
                </a:lnTo>
                <a:cubicBezTo>
                  <a:pt x="1100" y="21354"/>
                  <a:pt x="1223" y="21600"/>
                  <a:pt x="1375" y="21600"/>
                </a:cubicBezTo>
                <a:lnTo>
                  <a:pt x="21325" y="21600"/>
                </a:lnTo>
                <a:cubicBezTo>
                  <a:pt x="21477" y="21600"/>
                  <a:pt x="21600" y="21354"/>
                  <a:pt x="21600" y="21050"/>
                </a:cubicBezTo>
                <a:lnTo>
                  <a:pt x="21600" y="550"/>
                </a:lnTo>
                <a:cubicBezTo>
                  <a:pt x="21600" y="246"/>
                  <a:pt x="21477" y="0"/>
                  <a:pt x="21325" y="0"/>
                </a:cubicBezTo>
                <a:lnTo>
                  <a:pt x="137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450" y="1734731"/>
            <a:ext cx="6582656" cy="32698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99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</a:t>
            </a:r>
            <a:r>
              <a:rPr strike="noStrike"/>
              <a:t>)</a:t>
            </a:r>
          </a:p>
        </p:txBody>
      </p:sp>
      <p:sp>
        <p:nvSpPr>
          <p:cNvPr id="800" name="we can control the number of bins"/>
          <p:cNvSpPr txBox="1"/>
          <p:nvPr/>
        </p:nvSpPr>
        <p:spPr>
          <a:xfrm>
            <a:off x="3794174" y="8961382"/>
            <a:ext cx="5416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control the number of bins</a:t>
            </a:r>
          </a:p>
        </p:txBody>
      </p:sp>
      <p:sp>
        <p:nvSpPr>
          <p:cNvPr id="801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05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bins=3</a:t>
            </a:r>
            <a:r>
              <a:rPr strike="noStrike"/>
              <a:t>)</a:t>
            </a:r>
          </a:p>
        </p:txBody>
      </p:sp>
      <p:sp>
        <p:nvSpPr>
          <p:cNvPr id="806" name="too few bins provides too little detail"/>
          <p:cNvSpPr txBox="1"/>
          <p:nvPr/>
        </p:nvSpPr>
        <p:spPr>
          <a:xfrm>
            <a:off x="3572495" y="8961382"/>
            <a:ext cx="585981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too few bins provides too little detail</a:t>
            </a:r>
          </a:p>
        </p:txBody>
      </p:sp>
      <p:sp>
        <p:nvSpPr>
          <p:cNvPr id="807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5244802"/>
            <a:ext cx="5143500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11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bins=100</a:t>
            </a:r>
            <a:r>
              <a:rPr strike="noStrike"/>
              <a:t>)</a:t>
            </a:r>
          </a:p>
        </p:txBody>
      </p:sp>
      <p:sp>
        <p:nvSpPr>
          <p:cNvPr id="812" name="too many bins provides too much detail (equally bad)"/>
          <p:cNvSpPr txBox="1"/>
          <p:nvPr/>
        </p:nvSpPr>
        <p:spPr>
          <a:xfrm>
            <a:off x="2334096" y="8961382"/>
            <a:ext cx="83366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too many bins provides too much detail (equally bad)</a:t>
            </a:r>
          </a:p>
        </p:txBody>
      </p:sp>
      <p:sp>
        <p:nvSpPr>
          <p:cNvPr id="813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5244802"/>
            <a:ext cx="5080000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17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</a:t>
            </a:r>
            <a:r>
              <a:rPr strike="noStrike"/>
              <a:t>)</a:t>
            </a:r>
          </a:p>
        </p:txBody>
      </p:sp>
      <p:sp>
        <p:nvSpPr>
          <p:cNvPr id="818" name="pandas chooses the default bin boundaries"/>
          <p:cNvSpPr txBox="1"/>
          <p:nvPr/>
        </p:nvSpPr>
        <p:spPr>
          <a:xfrm>
            <a:off x="3162101" y="8961382"/>
            <a:ext cx="66805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pandas chooses the default bin boundaries</a:t>
            </a:r>
          </a:p>
        </p:txBody>
      </p:sp>
      <p:sp>
        <p:nvSpPr>
          <p:cNvPr id="819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23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bins=[0,1,2,3,4,5,6,7,8,9,10]</a:t>
            </a:r>
            <a:r>
              <a:rPr strike="noStrike"/>
              <a:t>)</a:t>
            </a:r>
          </a:p>
        </p:txBody>
      </p:sp>
      <p:sp>
        <p:nvSpPr>
          <p:cNvPr id="824" name="we can override the defaults"/>
          <p:cNvSpPr txBox="1"/>
          <p:nvPr/>
        </p:nvSpPr>
        <p:spPr>
          <a:xfrm>
            <a:off x="4244230" y="8961382"/>
            <a:ext cx="45163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override the defaults</a:t>
            </a:r>
          </a:p>
        </p:txBody>
      </p:sp>
      <p:sp>
        <p:nvSpPr>
          <p:cNvPr id="825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422900"/>
            <a:ext cx="5232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ircle"/>
          <p:cNvSpPr/>
          <p:nvPr/>
        </p:nvSpPr>
        <p:spPr>
          <a:xfrm>
            <a:off x="8445500" y="8115300"/>
            <a:ext cx="633165" cy="63316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30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bins=range(11)</a:t>
            </a:r>
            <a:r>
              <a:rPr strike="noStrike"/>
              <a:t>)</a:t>
            </a:r>
          </a:p>
        </p:txBody>
      </p:sp>
      <p:sp>
        <p:nvSpPr>
          <p:cNvPr id="831" name="this is easily done with range"/>
          <p:cNvSpPr txBox="1"/>
          <p:nvPr/>
        </p:nvSpPr>
        <p:spPr>
          <a:xfrm>
            <a:off x="4212456" y="8961382"/>
            <a:ext cx="4579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 is easily done with range</a:t>
            </a:r>
          </a:p>
        </p:txBody>
      </p:sp>
      <p:sp>
        <p:nvSpPr>
          <p:cNvPr id="832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422900"/>
            <a:ext cx="5232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Circle"/>
          <p:cNvSpPr/>
          <p:nvPr/>
        </p:nvSpPr>
        <p:spPr>
          <a:xfrm>
            <a:off x="8445500" y="8115300"/>
            <a:ext cx="633165" cy="63316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43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47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48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  <p:sp>
        <p:nvSpPr>
          <p:cNvPr id="849" name="in general, if we take large samples enough times, the sample averages will look like this (we won't discuss exceptions here)"/>
          <p:cNvSpPr txBox="1"/>
          <p:nvPr/>
        </p:nvSpPr>
        <p:spPr>
          <a:xfrm>
            <a:off x="3138424" y="8089899"/>
            <a:ext cx="611835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in general, if we take large samples enough times, the sample averages will look like this</a:t>
            </a:r>
            <a:br/>
            <a:r>
              <a:t>(we won't discuss exceptions here)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54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  <p:sp>
        <p:nvSpPr>
          <p:cNvPr id="855" name="in general, if we take large samples enough times, the sample averages will look like this (we won't discuss exceptions here)"/>
          <p:cNvSpPr txBox="1"/>
          <p:nvPr/>
        </p:nvSpPr>
        <p:spPr>
          <a:xfrm>
            <a:off x="3138424" y="8089899"/>
            <a:ext cx="611835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in general, if we take large samples enough times, the sample averages will look like this</a:t>
            </a:r>
            <a:br/>
            <a:r>
              <a:t>(we won't discuss exceptions here)</a:t>
            </a:r>
          </a:p>
        </p:txBody>
      </p:sp>
      <p:sp>
        <p:nvSpPr>
          <p:cNvPr id="856" name="Rounded Rectangle"/>
          <p:cNvSpPr/>
          <p:nvPr/>
        </p:nvSpPr>
        <p:spPr>
          <a:xfrm>
            <a:off x="3812530" y="7366000"/>
            <a:ext cx="2596853" cy="461366"/>
          </a:xfrm>
          <a:prstGeom prst="roundRect">
            <a:avLst>
              <a:gd name="adj" fmla="val 4129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7" name="numpy can directly…"/>
          <p:cNvSpPr txBox="1"/>
          <p:nvPr/>
        </p:nvSpPr>
        <p:spPr>
          <a:xfrm>
            <a:off x="268262" y="6642099"/>
            <a:ext cx="2511476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numpy can directly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numbers fitting a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normal distribution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69254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lang="en-US" dirty="0"/>
              <a:t>Recommended winter reading</a:t>
            </a:r>
            <a:endParaRPr dirty="0"/>
          </a:p>
        </p:txBody>
      </p:sp>
      <p:sp>
        <p:nvSpPr>
          <p:cNvPr id="173" name="The Visual Display of Quantitative Information…"/>
          <p:cNvSpPr txBox="1"/>
          <p:nvPr/>
        </p:nvSpPr>
        <p:spPr>
          <a:xfrm>
            <a:off x="661724" y="8599337"/>
            <a:ext cx="637654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Visual Display of Quantitative Information</a:t>
            </a:r>
          </a:p>
          <a:p>
            <a:pPr>
              <a:defRPr b="0"/>
            </a:pPr>
            <a:r>
              <a:t>by Edward R. Tufte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75" y="1466850"/>
            <a:ext cx="1873039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hinking, Fast and Slow…"/>
          <p:cNvSpPr txBox="1"/>
          <p:nvPr/>
        </p:nvSpPr>
        <p:spPr>
          <a:xfrm>
            <a:off x="2178133" y="4464050"/>
            <a:ext cx="334372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Thinking, Fast and Slow</a:t>
            </a:r>
          </a:p>
          <a:p>
            <a:pPr>
              <a:defRPr b="0"/>
            </a:pPr>
            <a:r>
              <a:t>by Daniel Kahneman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79" y="5669266"/>
            <a:ext cx="1867431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tatistics Done Wrong…"/>
          <p:cNvSpPr txBox="1"/>
          <p:nvPr/>
        </p:nvSpPr>
        <p:spPr>
          <a:xfrm>
            <a:off x="7719724" y="8599337"/>
            <a:ext cx="318254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Statistics Done Wrong</a:t>
            </a:r>
          </a:p>
          <a:p>
            <a:pPr>
              <a:defRPr b="0"/>
            </a:pPr>
            <a:r>
              <a:t>by Alex Reinhart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907" y="1478266"/>
            <a:ext cx="1828176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he Signal and the Noise…"/>
          <p:cNvSpPr txBox="1"/>
          <p:nvPr/>
        </p:nvSpPr>
        <p:spPr>
          <a:xfrm>
            <a:off x="7547604" y="4408337"/>
            <a:ext cx="352678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Signal and the Noise</a:t>
            </a:r>
          </a:p>
          <a:p>
            <a:pPr>
              <a:defRPr b="0"/>
            </a:pPr>
            <a:r>
              <a:t>by Nate Silver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717" y="5640704"/>
            <a:ext cx="2126555" cy="2663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860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63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range(10):</a:t>
            </a:r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66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range(10):</a:t>
            </a:r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867" name="-0.18638553993371157…"/>
          <p:cNvSpPr/>
          <p:nvPr/>
        </p:nvSpPr>
        <p:spPr>
          <a:xfrm>
            <a:off x="7467600" y="3845666"/>
            <a:ext cx="4431854" cy="43247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-0.18638553993371157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0.02888452916769247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1.2474561113726423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-0.5388224399358179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-0.45143322136388525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-1.4001861112018241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0.28119371511868047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0.2608861898556597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-0.19246288728955144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0.2979572961710292</a:t>
            </a:r>
          </a:p>
        </p:txBody>
      </p:sp>
      <p:sp>
        <p:nvSpPr>
          <p:cNvPr id="868" name="Output:"/>
          <p:cNvSpPr txBox="1"/>
          <p:nvPr/>
        </p:nvSpPr>
        <p:spPr>
          <a:xfrm>
            <a:off x="7429500" y="3299566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869" name="average is 0 (over many calls)"/>
          <p:cNvSpPr txBox="1"/>
          <p:nvPr/>
        </p:nvSpPr>
        <p:spPr>
          <a:xfrm>
            <a:off x="3005087" y="4917554"/>
            <a:ext cx="402282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b="0"/>
            </a:pPr>
            <a:r>
              <a:t>average is 0 (over many calls)</a:t>
            </a:r>
          </a:p>
        </p:txBody>
      </p:sp>
      <p:sp>
        <p:nvSpPr>
          <p:cNvPr id="870" name="numbers closer to 0 more likely"/>
          <p:cNvSpPr txBox="1"/>
          <p:nvPr/>
        </p:nvSpPr>
        <p:spPr>
          <a:xfrm>
            <a:off x="2535763" y="5673204"/>
            <a:ext cx="48336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r">
              <a:defRPr b="0"/>
            </a:pPr>
            <a:r>
              <a:t>numbers closer to 0 more likely</a:t>
            </a:r>
          </a:p>
        </p:txBody>
      </p:sp>
      <p:sp>
        <p:nvSpPr>
          <p:cNvPr id="871" name="-x just as likely as x"/>
          <p:cNvSpPr txBox="1"/>
          <p:nvPr/>
        </p:nvSpPr>
        <p:spPr>
          <a:xfrm>
            <a:off x="4111258" y="6428854"/>
            <a:ext cx="325814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r">
              <a:defRPr b="0"/>
            </a:pPr>
            <a:r>
              <a:t>-x just as likely as x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74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77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hist()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0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hist()</a:t>
            </a:r>
          </a:p>
        </p:txBody>
      </p:sp>
      <p:pic>
        <p:nvPicPr>
          <p:cNvPr id="8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5716438"/>
            <a:ext cx="5435600" cy="326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4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hist(bins=100)</a:t>
            </a:r>
          </a:p>
        </p:txBody>
      </p:sp>
      <p:pic>
        <p:nvPicPr>
          <p:cNvPr id="8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8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hist(bins=100, loc=    , scale=    )</a:t>
            </a:r>
          </a:p>
        </p:txBody>
      </p:sp>
      <p:pic>
        <p:nvPicPr>
          <p:cNvPr id="8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Rounded Rectangle"/>
          <p:cNvSpPr/>
          <p:nvPr/>
        </p:nvSpPr>
        <p:spPr>
          <a:xfrm>
            <a:off x="65913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1" name="Rounded Rectangle"/>
          <p:cNvSpPr/>
          <p:nvPr/>
        </p:nvSpPr>
        <p:spPr>
          <a:xfrm>
            <a:off x="91440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94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hist(bins=100, loc=    , scale=    )</a:t>
            </a:r>
          </a:p>
        </p:txBody>
      </p:sp>
      <p:pic>
        <p:nvPicPr>
          <p:cNvPr id="8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Rounded Rectangle"/>
          <p:cNvSpPr/>
          <p:nvPr/>
        </p:nvSpPr>
        <p:spPr>
          <a:xfrm>
            <a:off x="65913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7" name="Rounded Rectangle"/>
          <p:cNvSpPr/>
          <p:nvPr/>
        </p:nvSpPr>
        <p:spPr>
          <a:xfrm>
            <a:off x="91440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8" name="try plugging in different values…"/>
          <p:cNvSpPr txBox="1"/>
          <p:nvPr/>
        </p:nvSpPr>
        <p:spPr>
          <a:xfrm>
            <a:off x="6816749" y="4470400"/>
            <a:ext cx="429890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try plugging in different values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(defaults are 0 and 1, respectively)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06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03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07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05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Why Randomize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Why Randomize?</a:t>
            </a:r>
          </a:p>
        </p:txBody>
      </p:sp>
      <p:sp>
        <p:nvSpPr>
          <p:cNvPr id="200" name="Lock"/>
          <p:cNvSpPr/>
          <p:nvPr/>
        </p:nvSpPr>
        <p:spPr>
          <a:xfrm>
            <a:off x="8177448" y="4076055"/>
            <a:ext cx="967904" cy="1469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292" y="0"/>
                  <a:pt x="2626" y="2414"/>
                  <a:pt x="2626" y="5384"/>
                </a:cubicBezTo>
                <a:lnTo>
                  <a:pt x="2626" y="9831"/>
                </a:lnTo>
                <a:cubicBezTo>
                  <a:pt x="989" y="11082"/>
                  <a:pt x="0" y="12705"/>
                  <a:pt x="0" y="14484"/>
                </a:cubicBezTo>
                <a:cubicBezTo>
                  <a:pt x="0" y="18414"/>
                  <a:pt x="4835" y="21600"/>
                  <a:pt x="10800" y="21600"/>
                </a:cubicBezTo>
                <a:cubicBezTo>
                  <a:pt x="16765" y="21600"/>
                  <a:pt x="21600" y="18414"/>
                  <a:pt x="21600" y="14484"/>
                </a:cubicBezTo>
                <a:cubicBezTo>
                  <a:pt x="21600" y="12705"/>
                  <a:pt x="20611" y="11082"/>
                  <a:pt x="18974" y="9831"/>
                </a:cubicBezTo>
                <a:lnTo>
                  <a:pt x="18974" y="5384"/>
                </a:lnTo>
                <a:cubicBezTo>
                  <a:pt x="18974" y="2414"/>
                  <a:pt x="15308" y="0"/>
                  <a:pt x="10800" y="0"/>
                </a:cubicBezTo>
                <a:close/>
                <a:moveTo>
                  <a:pt x="10800" y="2700"/>
                </a:moveTo>
                <a:cubicBezTo>
                  <a:pt x="13050" y="2700"/>
                  <a:pt x="14883" y="3908"/>
                  <a:pt x="14883" y="5391"/>
                </a:cubicBezTo>
                <a:lnTo>
                  <a:pt x="14883" y="7897"/>
                </a:lnTo>
                <a:cubicBezTo>
                  <a:pt x="13623" y="7558"/>
                  <a:pt x="12248" y="7368"/>
                  <a:pt x="10800" y="7368"/>
                </a:cubicBezTo>
                <a:cubicBezTo>
                  <a:pt x="9352" y="7368"/>
                  <a:pt x="7977" y="7558"/>
                  <a:pt x="6717" y="7897"/>
                </a:cubicBezTo>
                <a:lnTo>
                  <a:pt x="6717" y="5391"/>
                </a:lnTo>
                <a:cubicBezTo>
                  <a:pt x="6717" y="3908"/>
                  <a:pt x="8550" y="2700"/>
                  <a:pt x="10800" y="2700"/>
                </a:cubicBezTo>
                <a:close/>
                <a:moveTo>
                  <a:pt x="10800" y="10711"/>
                </a:moveTo>
                <a:cubicBezTo>
                  <a:pt x="13966" y="10711"/>
                  <a:pt x="16527" y="12398"/>
                  <a:pt x="16527" y="14484"/>
                </a:cubicBezTo>
                <a:cubicBezTo>
                  <a:pt x="16527" y="16570"/>
                  <a:pt x="13966" y="18258"/>
                  <a:pt x="10800" y="18258"/>
                </a:cubicBezTo>
                <a:cubicBezTo>
                  <a:pt x="7634" y="18258"/>
                  <a:pt x="5073" y="16570"/>
                  <a:pt x="5073" y="14484"/>
                </a:cubicBezTo>
                <a:cubicBezTo>
                  <a:pt x="5073" y="12398"/>
                  <a:pt x="7634" y="10711"/>
                  <a:pt x="10800" y="10711"/>
                </a:cubicBezTo>
                <a:close/>
                <a:moveTo>
                  <a:pt x="10800" y="11336"/>
                </a:moveTo>
                <a:cubicBezTo>
                  <a:pt x="9577" y="11336"/>
                  <a:pt x="8355" y="11644"/>
                  <a:pt x="7422" y="12259"/>
                </a:cubicBezTo>
                <a:cubicBezTo>
                  <a:pt x="5556" y="13488"/>
                  <a:pt x="5556" y="15480"/>
                  <a:pt x="7422" y="16710"/>
                </a:cubicBezTo>
                <a:cubicBezTo>
                  <a:pt x="9288" y="17939"/>
                  <a:pt x="12312" y="17939"/>
                  <a:pt x="14178" y="16710"/>
                </a:cubicBezTo>
                <a:cubicBezTo>
                  <a:pt x="16044" y="15480"/>
                  <a:pt x="16044" y="13488"/>
                  <a:pt x="14178" y="12259"/>
                </a:cubicBezTo>
                <a:cubicBezTo>
                  <a:pt x="13245" y="11644"/>
                  <a:pt x="12023" y="11336"/>
                  <a:pt x="10800" y="1133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Dice"/>
          <p:cNvSpPr/>
          <p:nvPr/>
        </p:nvSpPr>
        <p:spPr>
          <a:xfrm rot="7126745">
            <a:off x="8992379" y="1594000"/>
            <a:ext cx="1166841" cy="1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1150"/>
                </a:moveTo>
                <a:cubicBezTo>
                  <a:pt x="11133" y="1150"/>
                  <a:pt x="11467" y="1213"/>
                  <a:pt x="11723" y="1336"/>
                </a:cubicBezTo>
                <a:cubicBezTo>
                  <a:pt x="12233" y="1582"/>
                  <a:pt x="12233" y="1980"/>
                  <a:pt x="11723" y="2227"/>
                </a:cubicBezTo>
                <a:cubicBezTo>
                  <a:pt x="11212" y="2473"/>
                  <a:pt x="10386" y="2473"/>
                  <a:pt x="9876" y="2227"/>
                </a:cubicBezTo>
                <a:cubicBezTo>
                  <a:pt x="9365" y="1980"/>
                  <a:pt x="9365" y="1582"/>
                  <a:pt x="9876" y="1336"/>
                </a:cubicBezTo>
                <a:cubicBezTo>
                  <a:pt x="10131" y="1213"/>
                  <a:pt x="10465" y="1150"/>
                  <a:pt x="10799" y="1150"/>
                </a:cubicBezTo>
                <a:close/>
                <a:moveTo>
                  <a:pt x="4625" y="4132"/>
                </a:moveTo>
                <a:cubicBezTo>
                  <a:pt x="4960" y="4132"/>
                  <a:pt x="5294" y="4195"/>
                  <a:pt x="5549" y="4318"/>
                </a:cubicBezTo>
                <a:cubicBezTo>
                  <a:pt x="6059" y="4564"/>
                  <a:pt x="6059" y="4964"/>
                  <a:pt x="5549" y="5210"/>
                </a:cubicBezTo>
                <a:cubicBezTo>
                  <a:pt x="5039" y="5456"/>
                  <a:pt x="4212" y="5456"/>
                  <a:pt x="3702" y="5210"/>
                </a:cubicBezTo>
                <a:cubicBezTo>
                  <a:pt x="3192" y="4964"/>
                  <a:pt x="3192" y="4564"/>
                  <a:pt x="3702" y="4318"/>
                </a:cubicBezTo>
                <a:cubicBezTo>
                  <a:pt x="3957" y="4195"/>
                  <a:pt x="4291" y="4132"/>
                  <a:pt x="4625" y="4132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16973" y="4132"/>
                </a:moveTo>
                <a:cubicBezTo>
                  <a:pt x="17307" y="4132"/>
                  <a:pt x="17641" y="4195"/>
                  <a:pt x="17896" y="4318"/>
                </a:cubicBezTo>
                <a:cubicBezTo>
                  <a:pt x="18406" y="4564"/>
                  <a:pt x="18406" y="4964"/>
                  <a:pt x="17896" y="5210"/>
                </a:cubicBezTo>
                <a:cubicBezTo>
                  <a:pt x="17386" y="5456"/>
                  <a:pt x="16559" y="5456"/>
                  <a:pt x="16049" y="5210"/>
                </a:cubicBezTo>
                <a:cubicBezTo>
                  <a:pt x="15539" y="4964"/>
                  <a:pt x="15539" y="4564"/>
                  <a:pt x="16049" y="4318"/>
                </a:cubicBezTo>
                <a:cubicBezTo>
                  <a:pt x="16304" y="4195"/>
                  <a:pt x="16638" y="4132"/>
                  <a:pt x="16973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7" y="6059"/>
                </a:moveTo>
                <a:cubicBezTo>
                  <a:pt x="20716" y="6056"/>
                  <a:pt x="20581" y="6083"/>
                  <a:pt x="20453" y="6144"/>
                </a:cubicBezTo>
                <a:lnTo>
                  <a:pt x="12927" y="9759"/>
                </a:lnTo>
                <a:cubicBezTo>
                  <a:pt x="11859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2" y="6067"/>
                  <a:pt x="20847" y="6059"/>
                </a:cubicBezTo>
                <a:close/>
                <a:moveTo>
                  <a:pt x="10799" y="7115"/>
                </a:moveTo>
                <a:cubicBezTo>
                  <a:pt x="11133" y="7115"/>
                  <a:pt x="11467" y="7176"/>
                  <a:pt x="11723" y="7299"/>
                </a:cubicBezTo>
                <a:cubicBezTo>
                  <a:pt x="12233" y="7546"/>
                  <a:pt x="12233" y="7945"/>
                  <a:pt x="11723" y="8192"/>
                </a:cubicBezTo>
                <a:cubicBezTo>
                  <a:pt x="11212" y="8438"/>
                  <a:pt x="10386" y="8438"/>
                  <a:pt x="9876" y="8192"/>
                </a:cubicBezTo>
                <a:cubicBezTo>
                  <a:pt x="9365" y="7945"/>
                  <a:pt x="9365" y="7546"/>
                  <a:pt x="9876" y="7299"/>
                </a:cubicBezTo>
                <a:cubicBezTo>
                  <a:pt x="10131" y="7176"/>
                  <a:pt x="10465" y="7115"/>
                  <a:pt x="10799" y="7115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79" y="8996"/>
                  <a:pt x="2979" y="9516"/>
                </a:cubicBezTo>
                <a:cubicBezTo>
                  <a:pt x="2979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19999" y="9790"/>
                  <a:pt x="19507" y="10027"/>
                </a:cubicBezTo>
                <a:cubicBezTo>
                  <a:pt x="19016" y="10264"/>
                  <a:pt x="18619" y="10036"/>
                  <a:pt x="18619" y="9516"/>
                </a:cubicBezTo>
                <a:cubicBezTo>
                  <a:pt x="18619" y="8996"/>
                  <a:pt x="19016" y="8385"/>
                  <a:pt x="19507" y="8152"/>
                </a:cubicBezTo>
                <a:cubicBezTo>
                  <a:pt x="19630" y="8093"/>
                  <a:pt x="19749" y="8064"/>
                  <a:pt x="19855" y="8061"/>
                </a:cubicBezTo>
                <a:close/>
                <a:moveTo>
                  <a:pt x="7689" y="10947"/>
                </a:moveTo>
                <a:cubicBezTo>
                  <a:pt x="7795" y="10952"/>
                  <a:pt x="7912" y="10983"/>
                  <a:pt x="8034" y="11044"/>
                </a:cubicBezTo>
                <a:cubicBezTo>
                  <a:pt x="8526" y="11290"/>
                  <a:pt x="8925" y="11922"/>
                  <a:pt x="8925" y="12456"/>
                </a:cubicBezTo>
                <a:cubicBezTo>
                  <a:pt x="8925" y="12989"/>
                  <a:pt x="8526" y="13219"/>
                  <a:pt x="8034" y="12970"/>
                </a:cubicBezTo>
                <a:cubicBezTo>
                  <a:pt x="7543" y="12721"/>
                  <a:pt x="7146" y="12090"/>
                  <a:pt x="7146" y="11560"/>
                </a:cubicBezTo>
                <a:cubicBezTo>
                  <a:pt x="7146" y="11163"/>
                  <a:pt x="7369" y="10934"/>
                  <a:pt x="7689" y="10947"/>
                </a:cubicBezTo>
                <a:close/>
                <a:moveTo>
                  <a:pt x="13909" y="10947"/>
                </a:moveTo>
                <a:cubicBezTo>
                  <a:pt x="14229" y="10934"/>
                  <a:pt x="14452" y="11163"/>
                  <a:pt x="14452" y="11560"/>
                </a:cubicBezTo>
                <a:cubicBezTo>
                  <a:pt x="14452" y="12090"/>
                  <a:pt x="14055" y="12721"/>
                  <a:pt x="13564" y="12970"/>
                </a:cubicBezTo>
                <a:cubicBezTo>
                  <a:pt x="13072" y="13219"/>
                  <a:pt x="12674" y="12989"/>
                  <a:pt x="12674" y="12456"/>
                </a:cubicBezTo>
                <a:cubicBezTo>
                  <a:pt x="12674" y="11922"/>
                  <a:pt x="13072" y="11290"/>
                  <a:pt x="13564" y="11044"/>
                </a:cubicBezTo>
                <a:cubicBezTo>
                  <a:pt x="13686" y="10983"/>
                  <a:pt x="13803" y="10952"/>
                  <a:pt x="13909" y="10947"/>
                </a:cubicBezTo>
                <a:close/>
                <a:moveTo>
                  <a:pt x="1745" y="11188"/>
                </a:moveTo>
                <a:cubicBezTo>
                  <a:pt x="1851" y="11193"/>
                  <a:pt x="1968" y="11224"/>
                  <a:pt x="2091" y="11284"/>
                </a:cubicBezTo>
                <a:cubicBezTo>
                  <a:pt x="2582" y="11524"/>
                  <a:pt x="2979" y="12142"/>
                  <a:pt x="2979" y="12662"/>
                </a:cubicBezTo>
                <a:cubicBezTo>
                  <a:pt x="2979" y="13181"/>
                  <a:pt x="2582" y="13403"/>
                  <a:pt x="2091" y="13159"/>
                </a:cubicBezTo>
                <a:cubicBezTo>
                  <a:pt x="1600" y="12915"/>
                  <a:pt x="1201" y="12300"/>
                  <a:pt x="1201" y="11784"/>
                </a:cubicBezTo>
                <a:cubicBezTo>
                  <a:pt x="1201" y="11398"/>
                  <a:pt x="1426" y="11175"/>
                  <a:pt x="1745" y="11188"/>
                </a:cubicBezTo>
                <a:close/>
                <a:moveTo>
                  <a:pt x="7689" y="14158"/>
                </a:moveTo>
                <a:cubicBezTo>
                  <a:pt x="7795" y="14164"/>
                  <a:pt x="7912" y="14198"/>
                  <a:pt x="8034" y="14261"/>
                </a:cubicBezTo>
                <a:cubicBezTo>
                  <a:pt x="8526" y="14513"/>
                  <a:pt x="8925" y="15152"/>
                  <a:pt x="8925" y="15685"/>
                </a:cubicBezTo>
                <a:cubicBezTo>
                  <a:pt x="8925" y="16219"/>
                  <a:pt x="8526" y="16443"/>
                  <a:pt x="8034" y="16186"/>
                </a:cubicBezTo>
                <a:cubicBezTo>
                  <a:pt x="7543" y="15930"/>
                  <a:pt x="7146" y="15294"/>
                  <a:pt x="7146" y="14764"/>
                </a:cubicBezTo>
                <a:cubicBezTo>
                  <a:pt x="7146" y="14367"/>
                  <a:pt x="7369" y="14141"/>
                  <a:pt x="7689" y="14158"/>
                </a:cubicBezTo>
                <a:close/>
                <a:moveTo>
                  <a:pt x="1745" y="14317"/>
                </a:moveTo>
                <a:cubicBezTo>
                  <a:pt x="1851" y="14324"/>
                  <a:pt x="1968" y="14356"/>
                  <a:pt x="2091" y="14418"/>
                </a:cubicBezTo>
                <a:cubicBezTo>
                  <a:pt x="2582" y="14665"/>
                  <a:pt x="2979" y="15288"/>
                  <a:pt x="2979" y="15807"/>
                </a:cubicBezTo>
                <a:cubicBezTo>
                  <a:pt x="2979" y="16327"/>
                  <a:pt x="2582" y="16543"/>
                  <a:pt x="2091" y="16291"/>
                </a:cubicBezTo>
                <a:cubicBezTo>
                  <a:pt x="1600" y="16041"/>
                  <a:pt x="1201" y="15421"/>
                  <a:pt x="1201" y="14905"/>
                </a:cubicBezTo>
                <a:cubicBezTo>
                  <a:pt x="1201" y="14518"/>
                  <a:pt x="1426" y="14299"/>
                  <a:pt x="1745" y="14317"/>
                </a:cubicBezTo>
                <a:close/>
                <a:moveTo>
                  <a:pt x="19855" y="14317"/>
                </a:moveTo>
                <a:cubicBezTo>
                  <a:pt x="20174" y="14299"/>
                  <a:pt x="20397" y="14518"/>
                  <a:pt x="20397" y="14905"/>
                </a:cubicBezTo>
                <a:cubicBezTo>
                  <a:pt x="20397" y="15421"/>
                  <a:pt x="19999" y="16041"/>
                  <a:pt x="19507" y="16291"/>
                </a:cubicBezTo>
                <a:cubicBezTo>
                  <a:pt x="19016" y="16543"/>
                  <a:pt x="18619" y="16326"/>
                  <a:pt x="18619" y="15806"/>
                </a:cubicBezTo>
                <a:cubicBezTo>
                  <a:pt x="18619" y="15286"/>
                  <a:pt x="19016" y="14665"/>
                  <a:pt x="19507" y="14418"/>
                </a:cubicBezTo>
                <a:cubicBezTo>
                  <a:pt x="19630" y="14356"/>
                  <a:pt x="19749" y="14324"/>
                  <a:pt x="19855" y="14317"/>
                </a:cubicBezTo>
                <a:close/>
                <a:moveTo>
                  <a:pt x="7689" y="17371"/>
                </a:moveTo>
                <a:cubicBezTo>
                  <a:pt x="7795" y="17379"/>
                  <a:pt x="7912" y="17414"/>
                  <a:pt x="8034" y="17478"/>
                </a:cubicBezTo>
                <a:cubicBezTo>
                  <a:pt x="8526" y="17738"/>
                  <a:pt x="8925" y="18381"/>
                  <a:pt x="8925" y="18915"/>
                </a:cubicBezTo>
                <a:cubicBezTo>
                  <a:pt x="8925" y="19448"/>
                  <a:pt x="8526" y="19665"/>
                  <a:pt x="8034" y="19402"/>
                </a:cubicBezTo>
                <a:cubicBezTo>
                  <a:pt x="7543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2" y="17572"/>
                  <a:pt x="14452" y="17969"/>
                </a:cubicBezTo>
                <a:cubicBezTo>
                  <a:pt x="14452" y="18498"/>
                  <a:pt x="14055" y="19139"/>
                  <a:pt x="13564" y="19402"/>
                </a:cubicBezTo>
                <a:cubicBezTo>
                  <a:pt x="13072" y="19666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2" name="Dice"/>
          <p:cNvSpPr/>
          <p:nvPr/>
        </p:nvSpPr>
        <p:spPr>
          <a:xfrm>
            <a:off x="7366779" y="1682900"/>
            <a:ext cx="1166841" cy="1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9" y="6059"/>
                </a:moveTo>
                <a:cubicBezTo>
                  <a:pt x="20718" y="6056"/>
                  <a:pt x="20581" y="6083"/>
                  <a:pt x="20452" y="6144"/>
                </a:cubicBezTo>
                <a:lnTo>
                  <a:pt x="12929" y="9759"/>
                </a:lnTo>
                <a:cubicBezTo>
                  <a:pt x="11861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4" y="6067"/>
                  <a:pt x="20849" y="6059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81" y="8996"/>
                  <a:pt x="2981" y="9516"/>
                </a:cubicBezTo>
                <a:cubicBezTo>
                  <a:pt x="2981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20000" y="9790"/>
                  <a:pt x="19509" y="10027"/>
                </a:cubicBezTo>
                <a:cubicBezTo>
                  <a:pt x="19018" y="10264"/>
                  <a:pt x="18619" y="10036"/>
                  <a:pt x="18619" y="9516"/>
                </a:cubicBezTo>
                <a:cubicBezTo>
                  <a:pt x="18619" y="8996"/>
                  <a:pt x="19018" y="8385"/>
                  <a:pt x="19509" y="8152"/>
                </a:cubicBezTo>
                <a:cubicBezTo>
                  <a:pt x="19632" y="8093"/>
                  <a:pt x="19749" y="8064"/>
                  <a:pt x="19855" y="8061"/>
                </a:cubicBezTo>
                <a:close/>
                <a:moveTo>
                  <a:pt x="16882" y="12655"/>
                </a:moveTo>
                <a:cubicBezTo>
                  <a:pt x="17201" y="12639"/>
                  <a:pt x="17425" y="12864"/>
                  <a:pt x="17425" y="13256"/>
                </a:cubicBezTo>
                <a:cubicBezTo>
                  <a:pt x="17425" y="13779"/>
                  <a:pt x="17028" y="14404"/>
                  <a:pt x="16536" y="14654"/>
                </a:cubicBezTo>
                <a:cubicBezTo>
                  <a:pt x="16045" y="14905"/>
                  <a:pt x="15646" y="14682"/>
                  <a:pt x="15646" y="14155"/>
                </a:cubicBezTo>
                <a:cubicBezTo>
                  <a:pt x="15646" y="13628"/>
                  <a:pt x="16045" y="13000"/>
                  <a:pt x="16536" y="12754"/>
                </a:cubicBezTo>
                <a:cubicBezTo>
                  <a:pt x="16659" y="12692"/>
                  <a:pt x="16776" y="12660"/>
                  <a:pt x="16882" y="12655"/>
                </a:cubicBezTo>
                <a:close/>
                <a:moveTo>
                  <a:pt x="7689" y="17371"/>
                </a:moveTo>
                <a:cubicBezTo>
                  <a:pt x="7795" y="17379"/>
                  <a:pt x="7914" y="17414"/>
                  <a:pt x="8036" y="17478"/>
                </a:cubicBezTo>
                <a:cubicBezTo>
                  <a:pt x="8528" y="17738"/>
                  <a:pt x="8925" y="18381"/>
                  <a:pt x="8925" y="18915"/>
                </a:cubicBezTo>
                <a:cubicBezTo>
                  <a:pt x="8925" y="19448"/>
                  <a:pt x="8528" y="19665"/>
                  <a:pt x="8036" y="19402"/>
                </a:cubicBezTo>
                <a:cubicBezTo>
                  <a:pt x="7545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4" y="17572"/>
                  <a:pt x="14454" y="17969"/>
                </a:cubicBezTo>
                <a:cubicBezTo>
                  <a:pt x="14454" y="18498"/>
                  <a:pt x="14055" y="19139"/>
                  <a:pt x="13564" y="19402"/>
                </a:cubicBezTo>
                <a:cubicBezTo>
                  <a:pt x="13072" y="19665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3" name="Games"/>
          <p:cNvSpPr txBox="1"/>
          <p:nvPr/>
        </p:nvSpPr>
        <p:spPr>
          <a:xfrm>
            <a:off x="3020615" y="1765300"/>
            <a:ext cx="239157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Games</a:t>
            </a:r>
          </a:p>
        </p:txBody>
      </p:sp>
      <p:sp>
        <p:nvSpPr>
          <p:cNvPr id="204" name="Security"/>
          <p:cNvSpPr txBox="1"/>
          <p:nvPr/>
        </p:nvSpPr>
        <p:spPr>
          <a:xfrm>
            <a:off x="2833885" y="4305300"/>
            <a:ext cx="276503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Security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09" y="6326180"/>
            <a:ext cx="2837181" cy="258764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imulation"/>
          <p:cNvSpPr txBox="1"/>
          <p:nvPr/>
        </p:nvSpPr>
        <p:spPr>
          <a:xfrm>
            <a:off x="2457053" y="7099300"/>
            <a:ext cx="3518694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Simulation</a:t>
            </a:r>
          </a:p>
        </p:txBody>
      </p:sp>
      <p:sp>
        <p:nvSpPr>
          <p:cNvPr id="207" name="Rounded Rectangle"/>
          <p:cNvSpPr/>
          <p:nvPr/>
        </p:nvSpPr>
        <p:spPr>
          <a:xfrm>
            <a:off x="1549400" y="5867400"/>
            <a:ext cx="8983167" cy="3505200"/>
          </a:xfrm>
          <a:prstGeom prst="roundRect">
            <a:avLst>
              <a:gd name="adj" fmla="val 15000"/>
            </a:avLst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8" name="our focus"/>
          <p:cNvSpPr txBox="1"/>
          <p:nvPr/>
        </p:nvSpPr>
        <p:spPr>
          <a:xfrm>
            <a:off x="10927283" y="7391399"/>
            <a:ext cx="12848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our focus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12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19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14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  <p:sp>
        <p:nvSpPr>
          <p:cNvPr id="915" name="goal: play with loc and scale arguments to normal until gray overlaps red"/>
          <p:cNvSpPr txBox="1"/>
          <p:nvPr/>
        </p:nvSpPr>
        <p:spPr>
          <a:xfrm>
            <a:off x="1691530" y="8773881"/>
            <a:ext cx="96217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goal</a:t>
            </a:r>
            <a:r>
              <a:t>: play with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loc</a:t>
            </a:r>
            <a:r>
              <a:t> and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scale</a:t>
            </a:r>
            <a:r>
              <a:t> arguments to normal until gray overlaps red</a:t>
            </a:r>
          </a:p>
        </p:txBody>
      </p:sp>
      <p:sp>
        <p:nvSpPr>
          <p:cNvPr id="916" name="Line"/>
          <p:cNvSpPr/>
          <p:nvPr/>
        </p:nvSpPr>
        <p:spPr>
          <a:xfrm>
            <a:off x="3721100" y="4711700"/>
            <a:ext cx="2309019" cy="12977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7" name="version 1"/>
          <p:cNvSpPr txBox="1"/>
          <p:nvPr/>
        </p:nvSpPr>
        <p:spPr>
          <a:xfrm>
            <a:off x="5976532" y="4003650"/>
            <a:ext cx="151239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version 1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24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32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26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  <p:sp>
        <p:nvSpPr>
          <p:cNvPr id="927" name="goal: play with loc and scale arguments to normal until gray overlaps red"/>
          <p:cNvSpPr txBox="1"/>
          <p:nvPr/>
        </p:nvSpPr>
        <p:spPr>
          <a:xfrm>
            <a:off x="1691530" y="8773881"/>
            <a:ext cx="96217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goal</a:t>
            </a:r>
            <a:r>
              <a:t>: play with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loc</a:t>
            </a:r>
            <a:r>
              <a:t> and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scale</a:t>
            </a:r>
            <a:r>
              <a:t> arguments to normal until gray overlaps red</a:t>
            </a:r>
          </a:p>
        </p:txBody>
      </p:sp>
      <p:sp>
        <p:nvSpPr>
          <p:cNvPr id="928" name="Line"/>
          <p:cNvSpPr/>
          <p:nvPr/>
        </p:nvSpPr>
        <p:spPr>
          <a:xfrm>
            <a:off x="3721100" y="4711700"/>
            <a:ext cx="2309019" cy="12977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9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001431"/>
            <a:ext cx="8683751" cy="535498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930" name="version 2"/>
          <p:cNvSpPr txBox="1"/>
          <p:nvPr/>
        </p:nvSpPr>
        <p:spPr>
          <a:xfrm>
            <a:off x="7564032" y="3140050"/>
            <a:ext cx="151239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version 2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37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46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39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  <p:sp>
        <p:nvSpPr>
          <p:cNvPr id="940" name="goal: play with loc and scale arguments to normal until gray overlaps red"/>
          <p:cNvSpPr txBox="1"/>
          <p:nvPr/>
        </p:nvSpPr>
        <p:spPr>
          <a:xfrm>
            <a:off x="1691530" y="8773881"/>
            <a:ext cx="96217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goal</a:t>
            </a:r>
            <a:r>
              <a:t>: play with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loc</a:t>
            </a:r>
            <a:r>
              <a:t> and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scale</a:t>
            </a:r>
            <a:r>
              <a:t> arguments to normal until gray overlaps red</a:t>
            </a:r>
          </a:p>
        </p:txBody>
      </p:sp>
      <p:sp>
        <p:nvSpPr>
          <p:cNvPr id="941" name="Line"/>
          <p:cNvSpPr/>
          <p:nvPr/>
        </p:nvSpPr>
        <p:spPr>
          <a:xfrm>
            <a:off x="3721100" y="4711700"/>
            <a:ext cx="2309019" cy="12977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9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001431"/>
            <a:ext cx="8683751" cy="535498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94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100" y="2029423"/>
            <a:ext cx="8386157" cy="51727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944" name="version 3"/>
          <p:cNvSpPr txBox="1"/>
          <p:nvPr/>
        </p:nvSpPr>
        <p:spPr>
          <a:xfrm>
            <a:off x="8492401" y="3876650"/>
            <a:ext cx="151239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version 3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211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3352</Words>
  <Application>Microsoft Macintosh PowerPoint</Application>
  <PresentationFormat>Custom</PresentationFormat>
  <Paragraphs>629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Courier</vt:lpstr>
      <vt:lpstr>Courier New</vt:lpstr>
      <vt:lpstr>Gill Sans</vt:lpstr>
      <vt:lpstr>Gill Sans Light</vt:lpstr>
      <vt:lpstr>Gill Sans SemiBold</vt:lpstr>
      <vt:lpstr>Times Roman</vt:lpstr>
      <vt:lpstr>White</vt:lpstr>
      <vt:lpstr>[220] Randomness</vt:lpstr>
      <vt:lpstr>Announcements</vt:lpstr>
      <vt:lpstr>Final exam</vt:lpstr>
      <vt:lpstr>Course evaluations</vt:lpstr>
      <vt:lpstr>Which series was randomly generated? Which did I pick by hand?</vt:lpstr>
      <vt:lpstr>Recommended winter reading</vt:lpstr>
      <vt:lpstr>Recommended winter reading</vt:lpstr>
      <vt:lpstr>Why Randomize?</vt:lpstr>
      <vt:lpstr>Outline</vt:lpstr>
      <vt:lpstr>New Functions Today</vt:lpstr>
      <vt:lpstr>choice</vt:lpstr>
      <vt:lpstr>choice</vt:lpstr>
      <vt:lpstr>choice</vt:lpstr>
      <vt:lpstr>choice</vt:lpstr>
      <vt:lpstr>choice</vt:lpstr>
      <vt:lpstr>choice</vt:lpstr>
      <vt:lpstr>Random values and Pandas</vt:lpstr>
      <vt:lpstr>Random values and Pandas</vt:lpstr>
      <vt:lpstr>Demo: exploring bias</vt:lpstr>
      <vt:lpstr>Demo: exploring bias</vt:lpstr>
      <vt:lpstr>Demo: exploring bias</vt:lpstr>
      <vt:lpstr>Random Strings vs. Random Ints</vt:lpstr>
      <vt:lpstr>Random Strings vs. Random Ints</vt:lpstr>
      <vt:lpstr>Outline</vt:lpstr>
      <vt:lpstr>Example: change over time</vt:lpstr>
      <vt:lpstr>Example: change over time</vt:lpstr>
      <vt:lpstr>Example: change over time</vt:lpstr>
      <vt:lpstr>Example: change over time</vt:lpstr>
      <vt:lpstr>Not all bugs are equal!</vt:lpstr>
      <vt:lpstr>Not all bugs are equal!</vt:lpstr>
      <vt:lpstr>Not all bugs are equal!</vt:lpstr>
      <vt:lpstr>Not all bugs are equal!</vt:lpstr>
      <vt:lpstr>Not all bugs are equal!</vt:lpstr>
      <vt:lpstr>Pseudorandom Generators</vt:lpstr>
      <vt:lpstr>Pseudorandom Generators</vt:lpstr>
      <vt:lpstr>Pseudorandom Generators</vt:lpstr>
      <vt:lpstr>Pseudorandom Generators</vt:lpstr>
      <vt:lpstr>Pseudorandom Generators</vt:lpstr>
      <vt:lpstr>Seeding</vt:lpstr>
      <vt:lpstr>Seeding</vt:lpstr>
      <vt:lpstr>Outline</vt:lpstr>
      <vt:lpstr>In a noisy world, what is noteworthy?</vt:lpstr>
      <vt:lpstr>Is this coin biased?</vt:lpstr>
      <vt:lpstr>Is this coin biased?</vt:lpstr>
      <vt:lpstr>Is this coin biased?</vt:lpstr>
      <vt:lpstr>Is this coin biased?</vt:lpstr>
      <vt:lpstr>Is this coin biased?</vt:lpstr>
      <vt:lpstr>Is this coin biased?</vt:lpstr>
      <vt:lpstr>Is this coin biased?</vt:lpstr>
      <vt:lpstr>Demo: CoinSim</vt:lpstr>
      <vt:lpstr>Demo: CoinSim</vt:lpstr>
      <vt:lpstr>Demo: CoinSim</vt:lpstr>
      <vt:lpstr>Outline</vt:lpstr>
      <vt:lpstr>Frequencies across categories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Demo: Visualize CoinSim Results</vt:lpstr>
      <vt:lpstr>Demo: Visualize CoinSim Results</vt:lpstr>
      <vt:lpstr>Demo: Visualize CoinSim Results</vt:lpstr>
      <vt:lpstr>Demo: Visualize CoinSim Results</vt:lpstr>
      <vt:lpstr>Outline</vt:lpstr>
      <vt:lpstr>normal</vt:lpstr>
      <vt:lpstr>normal</vt:lpstr>
      <vt:lpstr>normal</vt:lpstr>
      <vt:lpstr>normal</vt:lpstr>
      <vt:lpstr>normal</vt:lpstr>
      <vt:lpstr>normal</vt:lpstr>
      <vt:lpstr>normal</vt:lpstr>
      <vt:lpstr>normal</vt:lpstr>
      <vt:lpstr>Demo: plot overlay</vt:lpstr>
      <vt:lpstr>Demo: plot overlay</vt:lpstr>
      <vt:lpstr>Demo: plot overlay</vt:lpstr>
      <vt:lpstr>Demo: plot overlay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Randomness</dc:title>
  <dc:creator>Michael Doescher</dc:creator>
  <cp:lastModifiedBy>MEENA SYAMKUMAR</cp:lastModifiedBy>
  <cp:revision>26</cp:revision>
  <dcterms:modified xsi:type="dcterms:W3CDTF">2020-12-07T06:26:49Z</dcterms:modified>
</cp:coreProperties>
</file>